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5"/>
  </p:notesMasterIdLst>
  <p:handoutMasterIdLst>
    <p:handoutMasterId r:id="rId6"/>
  </p:handoutMasterIdLst>
  <p:sldIdLst>
    <p:sldId id="266" r:id="rId2"/>
    <p:sldId id="270" r:id="rId3"/>
    <p:sldId id="262" r:id="rId4"/>
  </p:sldIdLst>
  <p:sldSz cx="6858000" cy="9144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18" autoAdjust="0"/>
    <p:restoredTop sz="94660"/>
  </p:normalViewPr>
  <p:slideViewPr>
    <p:cSldViewPr>
      <p:cViewPr varScale="1">
        <p:scale>
          <a:sx n="74" d="100"/>
          <a:sy n="74" d="100"/>
        </p:scale>
        <p:origin x="3336" y="294"/>
      </p:cViewPr>
      <p:guideLst>
        <p:guide orient="horz" pos="2880"/>
        <p:guide pos="2160"/>
      </p:guideLst>
    </p:cSldViewPr>
  </p:slideViewPr>
  <p:notesTextViewPr>
    <p:cViewPr>
      <p:scale>
        <a:sx n="3" d="2"/>
        <a:sy n="3" d="2"/>
      </p:scale>
      <p:origin x="0" y="0"/>
    </p:cViewPr>
  </p:notesTextViewPr>
  <p:sorterViewPr>
    <p:cViewPr>
      <p:scale>
        <a:sx n="100" d="100"/>
        <a:sy n="100" d="100"/>
      </p:scale>
      <p:origin x="0" y="-1680"/>
    </p:cViewPr>
  </p:sorterViewPr>
  <p:notesViewPr>
    <p:cSldViewPr>
      <p:cViewPr varScale="1">
        <p:scale>
          <a:sx n="82" d="100"/>
          <a:sy n="82" d="100"/>
        </p:scale>
        <p:origin x="3876"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85DCFF1-745D-8DB6-A555-A6F8567A212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dirty="0"/>
            </a:lvl1pPr>
          </a:lstStyle>
          <a:p>
            <a:pPr>
              <a:defRPr/>
            </a:pPr>
            <a:endParaRPr lang="en-US"/>
          </a:p>
        </p:txBody>
      </p:sp>
      <p:sp>
        <p:nvSpPr>
          <p:cNvPr id="3" name="Date Placeholder 2">
            <a:extLst>
              <a:ext uri="{FF2B5EF4-FFF2-40B4-BE49-F238E27FC236}">
                <a16:creationId xmlns:a16="http://schemas.microsoft.com/office/drawing/2014/main" id="{3FE72239-48FB-3FBB-9D9B-E4A4068EE27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32DBFCCF-6128-479C-8B14-05B0579E7565}" type="datetimeFigureOut">
              <a:rPr lang="en-US"/>
              <a:pPr>
                <a:defRPr/>
              </a:pPr>
              <a:t>12/30/2024</a:t>
            </a:fld>
            <a:endParaRPr lang="en-US" dirty="0"/>
          </a:p>
        </p:txBody>
      </p:sp>
      <p:sp>
        <p:nvSpPr>
          <p:cNvPr id="4" name="Footer Placeholder 3">
            <a:extLst>
              <a:ext uri="{FF2B5EF4-FFF2-40B4-BE49-F238E27FC236}">
                <a16:creationId xmlns:a16="http://schemas.microsoft.com/office/drawing/2014/main" id="{BBE57B14-0434-A48B-E215-04E76A2F413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dirty="0"/>
            </a:lvl1pPr>
          </a:lstStyle>
          <a:p>
            <a:pPr>
              <a:defRPr/>
            </a:pPr>
            <a:endParaRPr lang="en-US"/>
          </a:p>
        </p:txBody>
      </p:sp>
      <p:sp>
        <p:nvSpPr>
          <p:cNvPr id="5" name="Slide Number Placeholder 4">
            <a:extLst>
              <a:ext uri="{FF2B5EF4-FFF2-40B4-BE49-F238E27FC236}">
                <a16:creationId xmlns:a16="http://schemas.microsoft.com/office/drawing/2014/main" id="{EF23D7E1-0F70-F1A5-B794-F46FE3D1475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3B593AD3-D41C-4D2B-BDE2-8D2D3395BD97}"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C100711-5348-B8FB-5564-86EF453F834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dirty="0"/>
            </a:lvl1pPr>
          </a:lstStyle>
          <a:p>
            <a:pPr>
              <a:defRPr/>
            </a:pPr>
            <a:endParaRPr lang="en-US"/>
          </a:p>
        </p:txBody>
      </p:sp>
      <p:sp>
        <p:nvSpPr>
          <p:cNvPr id="3" name="Date Placeholder 2">
            <a:extLst>
              <a:ext uri="{FF2B5EF4-FFF2-40B4-BE49-F238E27FC236}">
                <a16:creationId xmlns:a16="http://schemas.microsoft.com/office/drawing/2014/main" id="{D0AD40D2-662C-5AED-3DFF-1A2D01679401}"/>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76D72E85-B6B3-4D67-8270-5744E497F7D3}" type="datetimeFigureOut">
              <a:rPr lang="en-US"/>
              <a:pPr>
                <a:defRPr/>
              </a:pPr>
              <a:t>12/30/2024</a:t>
            </a:fld>
            <a:endParaRPr lang="en-US" dirty="0"/>
          </a:p>
        </p:txBody>
      </p:sp>
      <p:sp>
        <p:nvSpPr>
          <p:cNvPr id="4" name="Slide Image Placeholder 3">
            <a:extLst>
              <a:ext uri="{FF2B5EF4-FFF2-40B4-BE49-F238E27FC236}">
                <a16:creationId xmlns:a16="http://schemas.microsoft.com/office/drawing/2014/main" id="{64DE2A14-4B39-E5A4-4E26-44E2436BC49F}"/>
              </a:ext>
            </a:extLst>
          </p:cNvPr>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a:extLst>
              <a:ext uri="{FF2B5EF4-FFF2-40B4-BE49-F238E27FC236}">
                <a16:creationId xmlns:a16="http://schemas.microsoft.com/office/drawing/2014/main" id="{FCDADCDE-E4EF-EF7C-A992-56054D4F9CCE}"/>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1D8E1C0A-3F3F-E06C-0CC9-AB6FEF1D1F85}"/>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dirty="0"/>
            </a:lvl1pPr>
          </a:lstStyle>
          <a:p>
            <a:pPr>
              <a:defRPr/>
            </a:pPr>
            <a:endParaRPr lang="en-US"/>
          </a:p>
        </p:txBody>
      </p:sp>
      <p:sp>
        <p:nvSpPr>
          <p:cNvPr id="7" name="Slide Number Placeholder 6">
            <a:extLst>
              <a:ext uri="{FF2B5EF4-FFF2-40B4-BE49-F238E27FC236}">
                <a16:creationId xmlns:a16="http://schemas.microsoft.com/office/drawing/2014/main" id="{132F507E-9AED-1A49-363C-1C498DA6A1FF}"/>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30B460F9-83F3-4049-809B-BF0FCB00FE9A}"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SELF AUDIT">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C13A4D6-327D-2F67-2079-D6E8D78586DA}"/>
              </a:ext>
            </a:extLst>
          </p:cNvPr>
          <p:cNvGraphicFramePr>
            <a:graphicFrameLocks noGrp="1"/>
          </p:cNvGraphicFramePr>
          <p:nvPr/>
        </p:nvGraphicFramePr>
        <p:xfrm>
          <a:off x="228600" y="8534400"/>
          <a:ext cx="6418263" cy="369888"/>
        </p:xfrm>
        <a:graphic>
          <a:graphicData uri="http://schemas.openxmlformats.org/drawingml/2006/table">
            <a:tbl>
              <a:tblPr firstRow="1" bandRow="1">
                <a:tableStyleId>{5940675A-B579-460E-94D1-54222C63F5DA}</a:tableStyleId>
              </a:tblPr>
              <a:tblGrid>
                <a:gridCol w="1417988">
                  <a:extLst>
                    <a:ext uri="{9D8B030D-6E8A-4147-A177-3AD203B41FA5}">
                      <a16:colId xmlns:a16="http://schemas.microsoft.com/office/drawing/2014/main" val="20000"/>
                    </a:ext>
                  </a:extLst>
                </a:gridCol>
                <a:gridCol w="5000275">
                  <a:extLst>
                    <a:ext uri="{9D8B030D-6E8A-4147-A177-3AD203B41FA5}">
                      <a16:colId xmlns:a16="http://schemas.microsoft.com/office/drawing/2014/main" val="20001"/>
                    </a:ext>
                  </a:extLst>
                </a:gridCol>
              </a:tblGrid>
              <a:tr h="369888">
                <a:tc>
                  <a:txBody>
                    <a:bodyPr/>
                    <a:lstStyle/>
                    <a:p>
                      <a:r>
                        <a:rPr lang="en-US" sz="1400" b="1" dirty="0">
                          <a:solidFill>
                            <a:schemeClr val="tx2"/>
                          </a:solidFill>
                        </a:rPr>
                        <a:t>School Name:</a:t>
                      </a:r>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tc>
                  <a:txBody>
                    <a:bodyPr/>
                    <a:lstStyle/>
                    <a:p>
                      <a:endParaRPr lang="en-US" sz="1400" dirty="0"/>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3" name="Rectangle 2">
            <a:extLst>
              <a:ext uri="{FF2B5EF4-FFF2-40B4-BE49-F238E27FC236}">
                <a16:creationId xmlns:a16="http://schemas.microsoft.com/office/drawing/2014/main" id="{5825A376-C397-3B65-A39C-38C25233D488}"/>
              </a:ext>
            </a:extLst>
          </p:cNvPr>
          <p:cNvSpPr>
            <a:spLocks noChangeArrowheads="1"/>
          </p:cNvSpPr>
          <p:nvPr userDrawn="1"/>
        </p:nvSpPr>
        <p:spPr bwMode="auto">
          <a:xfrm>
            <a:off x="419100" y="808038"/>
            <a:ext cx="6019800" cy="369887"/>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defRPr/>
            </a:pPr>
            <a:r>
              <a:rPr lang="en-US" altLang="en-US" b="1" dirty="0">
                <a:latin typeface="Times New Roman" panose="02020603050405020304" pitchFamily="18" charset="0"/>
              </a:rPr>
              <a:t>BAJA SAE ROLL CAGE SELF-AUDIT</a:t>
            </a:r>
            <a:endParaRPr lang="en-US" altLang="en-US" dirty="0"/>
          </a:p>
        </p:txBody>
      </p:sp>
      <p:sp>
        <p:nvSpPr>
          <p:cNvPr id="4" name="Rectangle 2">
            <a:extLst>
              <a:ext uri="{FF2B5EF4-FFF2-40B4-BE49-F238E27FC236}">
                <a16:creationId xmlns:a16="http://schemas.microsoft.com/office/drawing/2014/main" id="{DAF58A75-51C3-50A0-7C35-27CF68A5DB43}"/>
              </a:ext>
            </a:extLst>
          </p:cNvPr>
          <p:cNvSpPr>
            <a:spLocks noChangeArrowheads="1"/>
          </p:cNvSpPr>
          <p:nvPr userDrawn="1"/>
        </p:nvSpPr>
        <p:spPr bwMode="auto">
          <a:xfrm>
            <a:off x="382588" y="1641475"/>
            <a:ext cx="6100762" cy="1154113"/>
          </a:xfrm>
          <a:prstGeom prst="rect">
            <a:avLst/>
          </a:prstGeom>
          <a:noFill/>
          <a:ln>
            <a:noFill/>
          </a:ln>
          <a:effectLst/>
        </p:spPr>
        <p:txBody>
          <a:bodyPr lIns="0" tIns="0" rIns="0" bIns="0">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r>
              <a:rPr lang="en-US" altLang="en-US" sz="1100" b="1" dirty="0">
                <a:cs typeface="Times New Roman" panose="02020603050405020304" pitchFamily="18" charset="0"/>
              </a:rPr>
              <a:t>SCHOOL NAME</a:t>
            </a:r>
            <a:r>
              <a:rPr lang="en-US" altLang="en-US" sz="1100" dirty="0">
                <a:cs typeface="Times New Roman" panose="02020603050405020304" pitchFamily="18" charset="0"/>
              </a:rPr>
              <a:t> </a:t>
            </a:r>
            <a:r>
              <a:rPr lang="en-US" altLang="en-US" sz="1100" u="sng" dirty="0">
                <a:cs typeface="Times New Roman" panose="02020603050405020304" pitchFamily="18" charset="0"/>
              </a:rPr>
              <a:t>___________________                        ______</a:t>
            </a:r>
            <a:r>
              <a:rPr lang="en-US" altLang="en-US" sz="1100" b="1" dirty="0">
                <a:cs typeface="Times New Roman" panose="02020603050405020304" pitchFamily="18" charset="0"/>
              </a:rPr>
              <a:t>	TEAM NAME</a:t>
            </a:r>
            <a:r>
              <a:rPr lang="en-US" altLang="en-US" sz="1100" u="sng" dirty="0">
                <a:cs typeface="Times New Roman" panose="02020603050405020304" pitchFamily="18" charset="0"/>
              </a:rPr>
              <a:t>_______________________ </a:t>
            </a:r>
            <a:r>
              <a:rPr lang="en-US" altLang="en-US" sz="1100" b="1" u="sng" dirty="0">
                <a:cs typeface="Times New Roman" panose="02020603050405020304" pitchFamily="18" charset="0"/>
              </a:rPr>
              <a:t>  </a:t>
            </a:r>
            <a:r>
              <a:rPr lang="en-US" altLang="en-US" sz="1100" b="1" i="1" u="sng" dirty="0">
                <a:cs typeface="Times New Roman" panose="02020603050405020304" pitchFamily="18" charset="0"/>
              </a:rPr>
              <a:t>    </a:t>
            </a:r>
            <a:endParaRPr lang="en-US" altLang="en-US" sz="600" dirty="0"/>
          </a:p>
          <a:p>
            <a:pPr>
              <a:defRPr/>
            </a:pPr>
            <a:r>
              <a:rPr lang="en-US" altLang="en-US" sz="900" b="1" dirty="0">
                <a:cs typeface="Times New Roman" panose="02020603050405020304" pitchFamily="18" charset="0"/>
              </a:rPr>
              <a:t>		</a:t>
            </a:r>
            <a:endParaRPr lang="en-US" altLang="en-US" sz="600" dirty="0"/>
          </a:p>
          <a:p>
            <a:pPr algn="ctr">
              <a:defRPr/>
            </a:pPr>
            <a:r>
              <a:rPr lang="en-US" altLang="en-US" sz="1100" b="1" dirty="0">
                <a:cs typeface="Times New Roman" panose="02020603050405020304" pitchFamily="18" charset="0"/>
              </a:rPr>
              <a:t>Failure to fill out this sheet will result in a REJECTED submission without further explanation.</a:t>
            </a:r>
          </a:p>
          <a:p>
            <a:pPr algn="ctr">
              <a:defRPr/>
            </a:pPr>
            <a:endParaRPr lang="en-US" altLang="en-US" sz="1100" b="1" dirty="0">
              <a:cs typeface="Times New Roman" panose="02020603050405020304" pitchFamily="18" charset="0"/>
            </a:endParaRPr>
          </a:p>
          <a:p>
            <a:pPr marL="744538" indent="-744538">
              <a:defRPr/>
            </a:pPr>
            <a:r>
              <a:rPr lang="en-US" altLang="en-US" sz="1100" b="1" dirty="0">
                <a:solidFill>
                  <a:prstClr val="black"/>
                </a:solidFill>
                <a:cs typeface="Times New Roman" panose="02020603050405020304" pitchFamily="18" charset="0"/>
              </a:rPr>
              <a:t>Purpose:       </a:t>
            </a:r>
            <a:r>
              <a:rPr lang="en-US" altLang="en-US" sz="1100" dirty="0">
                <a:solidFill>
                  <a:prstClr val="black"/>
                </a:solidFill>
                <a:cs typeface="Times New Roman" panose="02020603050405020304" pitchFamily="18" charset="0"/>
              </a:rPr>
              <a:t>To streamline the approval process, teams are required to self-certify their submission meets requirements. If the reviewer finds an issue they may reply </a:t>
            </a:r>
            <a:r>
              <a:rPr lang="en-US" altLang="en-US" sz="1100" b="1" dirty="0">
                <a:solidFill>
                  <a:prstClr val="black"/>
                </a:solidFill>
                <a:cs typeface="Times New Roman" panose="02020603050405020304" pitchFamily="18" charset="0"/>
              </a:rPr>
              <a:t>only with the Item number </a:t>
            </a:r>
            <a:r>
              <a:rPr lang="en-US" altLang="en-US" sz="1100" dirty="0">
                <a:solidFill>
                  <a:prstClr val="black"/>
                </a:solidFill>
                <a:cs typeface="Times New Roman" panose="02020603050405020304" pitchFamily="18" charset="0"/>
              </a:rPr>
              <a:t>from this self-audit.</a:t>
            </a:r>
          </a:p>
        </p:txBody>
      </p:sp>
      <p:graphicFrame>
        <p:nvGraphicFramePr>
          <p:cNvPr id="5" name="Table 4">
            <a:extLst>
              <a:ext uri="{FF2B5EF4-FFF2-40B4-BE49-F238E27FC236}">
                <a16:creationId xmlns:a16="http://schemas.microsoft.com/office/drawing/2014/main" id="{26B9E0CE-E56E-7F20-B21B-BB3BEA0AC40B}"/>
              </a:ext>
            </a:extLst>
          </p:cNvPr>
          <p:cNvGraphicFramePr>
            <a:graphicFrameLocks noGrp="1"/>
          </p:cNvGraphicFramePr>
          <p:nvPr/>
        </p:nvGraphicFramePr>
        <p:xfrm>
          <a:off x="685800" y="3048000"/>
          <a:ext cx="5638800" cy="4029075"/>
        </p:xfrm>
        <a:graphic>
          <a:graphicData uri="http://schemas.openxmlformats.org/drawingml/2006/table">
            <a:tbl>
              <a:tblPr firstRow="1" bandRow="1">
                <a:tableStyleId>{7E9639D4-E3E2-4D34-9284-5A2195B3D0D7}</a:tableStyleId>
              </a:tblPr>
              <a:tblGrid>
                <a:gridCol w="609600">
                  <a:extLst>
                    <a:ext uri="{9D8B030D-6E8A-4147-A177-3AD203B41FA5}">
                      <a16:colId xmlns:a16="http://schemas.microsoft.com/office/drawing/2014/main" val="20000"/>
                    </a:ext>
                  </a:extLst>
                </a:gridCol>
                <a:gridCol w="4267200">
                  <a:extLst>
                    <a:ext uri="{9D8B030D-6E8A-4147-A177-3AD203B41FA5}">
                      <a16:colId xmlns:a16="http://schemas.microsoft.com/office/drawing/2014/main" val="20001"/>
                    </a:ext>
                  </a:extLst>
                </a:gridCol>
                <a:gridCol w="762000">
                  <a:extLst>
                    <a:ext uri="{9D8B030D-6E8A-4147-A177-3AD203B41FA5}">
                      <a16:colId xmlns:a16="http://schemas.microsoft.com/office/drawing/2014/main" val="20002"/>
                    </a:ext>
                  </a:extLst>
                </a:gridCol>
              </a:tblGrid>
              <a:tr h="457272">
                <a:tc>
                  <a:txBody>
                    <a:bodyPr/>
                    <a:lstStyle/>
                    <a:p>
                      <a:pPr algn="ctr"/>
                      <a:r>
                        <a:rPr lang="en-US" sz="1200" dirty="0"/>
                        <a:t>Item #</a:t>
                      </a:r>
                    </a:p>
                  </a:txBody>
                  <a:tcPr marT="45727" marB="45727" anchor="ctr"/>
                </a:tc>
                <a:tc>
                  <a:txBody>
                    <a:bodyPr/>
                    <a:lstStyle/>
                    <a:p>
                      <a:r>
                        <a:rPr lang="en-US" sz="1200" dirty="0"/>
                        <a:t>Requirement</a:t>
                      </a:r>
                    </a:p>
                  </a:txBody>
                  <a:tcPr marT="45727" marB="45727" anchor="ctr"/>
                </a:tc>
                <a:tc>
                  <a:txBody>
                    <a:bodyPr/>
                    <a:lstStyle/>
                    <a:p>
                      <a:pPr algn="ctr"/>
                      <a:r>
                        <a:rPr lang="en-US" sz="1200" dirty="0"/>
                        <a:t>Team Initial</a:t>
                      </a:r>
                    </a:p>
                  </a:txBody>
                  <a:tcPr marT="45727" marB="45727" anchor="ctr"/>
                </a:tc>
                <a:extLst>
                  <a:ext uri="{0D108BD9-81ED-4DB2-BD59-A6C34878D82A}">
                    <a16:rowId xmlns:a16="http://schemas.microsoft.com/office/drawing/2014/main" val="10000"/>
                  </a:ext>
                </a:extLst>
              </a:tr>
              <a:tr h="457272">
                <a:tc>
                  <a:txBody>
                    <a:bodyPr/>
                    <a:lstStyle/>
                    <a:p>
                      <a:pPr algn="ctr"/>
                      <a:r>
                        <a:rPr lang="en-US" sz="1200" dirty="0"/>
                        <a:t>1</a:t>
                      </a:r>
                    </a:p>
                  </a:txBody>
                  <a:tcPr marT="45727" marB="45727" anchor="ctr">
                    <a:lnR w="12700" cap="flat" cmpd="sng" algn="ctr">
                      <a:solidFill>
                        <a:schemeClr val="tx1"/>
                      </a:solidFill>
                      <a:prstDash val="sysDot"/>
                      <a:round/>
                      <a:headEnd type="none" w="med" len="med"/>
                      <a:tailEnd type="none" w="med" len="med"/>
                    </a:lnR>
                  </a:tcPr>
                </a:tc>
                <a:tc>
                  <a:txBody>
                    <a:bodyPr/>
                    <a:lstStyle/>
                    <a:p>
                      <a:r>
                        <a:rPr lang="en-US" sz="1200" dirty="0"/>
                        <a:t>All sheets have been filled out professionally (legible documents ex)</a:t>
                      </a:r>
                    </a:p>
                  </a:txBody>
                  <a:tcPr marT="45727" marB="45727">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tcPr>
                </a:tc>
                <a:tc>
                  <a:txBody>
                    <a:bodyPr/>
                    <a:lstStyle/>
                    <a:p>
                      <a:endParaRPr lang="en-US" sz="1200" dirty="0"/>
                    </a:p>
                  </a:txBody>
                  <a:tcPr marT="45727" marB="45727">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0001"/>
                  </a:ext>
                </a:extLst>
              </a:tr>
              <a:tr h="457272">
                <a:tc>
                  <a:txBody>
                    <a:bodyPr/>
                    <a:lstStyle/>
                    <a:p>
                      <a:pPr algn="ctr"/>
                      <a:r>
                        <a:rPr lang="en-US" sz="1200" dirty="0"/>
                        <a:t>2</a:t>
                      </a:r>
                    </a:p>
                  </a:txBody>
                  <a:tcPr marT="45727" marB="45727" anchor="ctr">
                    <a:lnR w="12700" cap="flat" cmpd="sng" algn="ctr">
                      <a:solidFill>
                        <a:schemeClr val="tx1"/>
                      </a:solidFill>
                      <a:prstDash val="sysDot"/>
                      <a:round/>
                      <a:headEnd type="none" w="med" len="med"/>
                      <a:tailEnd type="none" w="med" len="med"/>
                    </a:lnR>
                  </a:tcPr>
                </a:tc>
                <a:tc>
                  <a:txBody>
                    <a:bodyPr/>
                    <a:lstStyle/>
                    <a:p>
                      <a:r>
                        <a:rPr lang="en-US" sz="1200" dirty="0"/>
                        <a:t>Invoice/Packing list contains sufficient Primary Material to build a </a:t>
                      </a:r>
                      <a:r>
                        <a:rPr lang="en-US" sz="1200" b="1" dirty="0"/>
                        <a:t>full </a:t>
                      </a:r>
                      <a:r>
                        <a:rPr lang="en-US" sz="1200" b="0" dirty="0"/>
                        <a:t>roll cage (quote not accepted)</a:t>
                      </a:r>
                      <a:endParaRPr lang="en-US" sz="1200" dirty="0"/>
                    </a:p>
                  </a:txBody>
                  <a:tcPr marT="45727" marB="45727">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tcPr>
                </a:tc>
                <a:tc>
                  <a:txBody>
                    <a:bodyPr/>
                    <a:lstStyle/>
                    <a:p>
                      <a:endParaRPr lang="en-US" sz="1200" dirty="0"/>
                    </a:p>
                  </a:txBody>
                  <a:tcPr marT="45727" marB="45727">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0002"/>
                  </a:ext>
                </a:extLst>
              </a:tr>
              <a:tr h="370898">
                <a:tc>
                  <a:txBody>
                    <a:bodyPr/>
                    <a:lstStyle/>
                    <a:p>
                      <a:pPr algn="ctr"/>
                      <a:r>
                        <a:rPr lang="en-US" sz="1200" dirty="0"/>
                        <a:t>3</a:t>
                      </a:r>
                    </a:p>
                  </a:txBody>
                  <a:tcPr marT="45727" marB="45727" anchor="ctr">
                    <a:lnR w="12700" cap="flat" cmpd="sng" algn="ctr">
                      <a:solidFill>
                        <a:schemeClr val="tx1"/>
                      </a:solidFill>
                      <a:prstDash val="sysDot"/>
                      <a:round/>
                      <a:headEnd type="none" w="med" len="med"/>
                      <a:tailEnd type="none" w="med" len="med"/>
                    </a:lnR>
                  </a:tcPr>
                </a:tc>
                <a:tc>
                  <a:txBody>
                    <a:bodyPr/>
                    <a:lstStyle/>
                    <a:p>
                      <a:r>
                        <a:rPr lang="en-US" sz="1200" dirty="0"/>
                        <a:t>All pages of each Primary Material cert are included</a:t>
                      </a:r>
                    </a:p>
                  </a:txBody>
                  <a:tcPr marT="45727" marB="45727">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tcPr>
                </a:tc>
                <a:tc>
                  <a:txBody>
                    <a:bodyPr/>
                    <a:lstStyle/>
                    <a:p>
                      <a:endParaRPr lang="en-US" sz="1200" dirty="0"/>
                    </a:p>
                  </a:txBody>
                  <a:tcPr marT="45727" marB="45727">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0003"/>
                  </a:ext>
                </a:extLst>
              </a:tr>
              <a:tr h="457272">
                <a:tc>
                  <a:txBody>
                    <a:bodyPr/>
                    <a:lstStyle/>
                    <a:p>
                      <a:pPr algn="ctr"/>
                      <a:r>
                        <a:rPr lang="en-US" sz="1200" dirty="0"/>
                        <a:t>4</a:t>
                      </a:r>
                    </a:p>
                  </a:txBody>
                  <a:tcPr marT="45727" marB="45727" anchor="ctr">
                    <a:lnR w="12700" cap="flat" cmpd="sng" algn="ctr">
                      <a:solidFill>
                        <a:schemeClr val="tx1"/>
                      </a:solidFill>
                      <a:prstDash val="sysDot"/>
                      <a:round/>
                      <a:headEnd type="none" w="med" len="med"/>
                      <a:tailEnd type="none" w="med" len="med"/>
                    </a:lnR>
                  </a:tcPr>
                </a:tc>
                <a:tc>
                  <a:txBody>
                    <a:bodyPr/>
                    <a:lstStyle/>
                    <a:p>
                      <a:r>
                        <a:rPr lang="en-US" sz="1200" dirty="0"/>
                        <a:t>All relevant values have been highlighted on invoice, material certification and calculations</a:t>
                      </a:r>
                    </a:p>
                  </a:txBody>
                  <a:tcPr marT="45727" marB="45727">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tcPr>
                </a:tc>
                <a:tc>
                  <a:txBody>
                    <a:bodyPr/>
                    <a:lstStyle/>
                    <a:p>
                      <a:endParaRPr lang="en-US" sz="1200" dirty="0"/>
                    </a:p>
                  </a:txBody>
                  <a:tcPr marT="45727" marB="45727">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0004"/>
                  </a:ext>
                </a:extLst>
              </a:tr>
              <a:tr h="457272">
                <a:tc>
                  <a:txBody>
                    <a:bodyPr/>
                    <a:lstStyle/>
                    <a:p>
                      <a:pPr algn="ctr"/>
                      <a:r>
                        <a:rPr lang="en-US" sz="1200" dirty="0"/>
                        <a:t>5</a:t>
                      </a:r>
                    </a:p>
                  </a:txBody>
                  <a:tcPr marT="45727" marB="45727" anchor="ctr">
                    <a:lnR w="12700" cap="flat" cmpd="sng" algn="ctr">
                      <a:solidFill>
                        <a:schemeClr val="tx1"/>
                      </a:solidFill>
                      <a:prstDash val="sysDot"/>
                      <a:round/>
                      <a:headEnd type="none" w="med" len="med"/>
                      <a:tailEnd type="none" w="med" len="med"/>
                    </a:lnR>
                  </a:tcPr>
                </a:tc>
                <a:tc>
                  <a:txBody>
                    <a:bodyPr/>
                    <a:lstStyle/>
                    <a:p>
                      <a:r>
                        <a:rPr lang="en-US" sz="1200" dirty="0"/>
                        <a:t>Values are consistent throughout document (ex material strength on reference, cert and calculations match)</a:t>
                      </a:r>
                    </a:p>
                  </a:txBody>
                  <a:tcPr marT="45727" marB="45727">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tcPr>
                </a:tc>
                <a:tc>
                  <a:txBody>
                    <a:bodyPr/>
                    <a:lstStyle/>
                    <a:p>
                      <a:endParaRPr lang="en-US" sz="1200" dirty="0"/>
                    </a:p>
                  </a:txBody>
                  <a:tcPr marT="45727" marB="45727">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0005"/>
                  </a:ext>
                </a:extLst>
              </a:tr>
              <a:tr h="457272">
                <a:tc>
                  <a:txBody>
                    <a:bodyPr/>
                    <a:lstStyle/>
                    <a:p>
                      <a:pPr algn="ctr"/>
                      <a:r>
                        <a:rPr lang="en-US" sz="1200" dirty="0"/>
                        <a:t>6</a:t>
                      </a:r>
                    </a:p>
                  </a:txBody>
                  <a:tcPr marT="45727" marB="45727" anchor="ctr">
                    <a:lnR w="12700" cap="flat" cmpd="sng" algn="ctr">
                      <a:solidFill>
                        <a:schemeClr val="tx1"/>
                      </a:solidFill>
                      <a:prstDash val="sysDot"/>
                      <a:round/>
                      <a:headEnd type="none" w="med" len="med"/>
                      <a:tailEnd type="none" w="med" len="med"/>
                    </a:lnR>
                  </a:tcPr>
                </a:tc>
                <a:tc>
                  <a:txBody>
                    <a:bodyPr/>
                    <a:lstStyle/>
                    <a:p>
                      <a:r>
                        <a:rPr lang="en-US" sz="1200" dirty="0"/>
                        <a:t>Material certifications are dated within 6 years of Jan 1 of the competition year.</a:t>
                      </a:r>
                    </a:p>
                  </a:txBody>
                  <a:tcPr marT="45727" marB="45727">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tcPr>
                </a:tc>
                <a:tc>
                  <a:txBody>
                    <a:bodyPr/>
                    <a:lstStyle/>
                    <a:p>
                      <a:endParaRPr lang="en-US" sz="1200" dirty="0"/>
                    </a:p>
                  </a:txBody>
                  <a:tcPr marT="45727" marB="45727">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0006"/>
                  </a:ext>
                </a:extLst>
              </a:tr>
              <a:tr h="457272">
                <a:tc>
                  <a:txBody>
                    <a:bodyPr/>
                    <a:lstStyle/>
                    <a:p>
                      <a:pPr algn="ctr"/>
                      <a:r>
                        <a:rPr lang="en-US" sz="1200" dirty="0"/>
                        <a:t>7</a:t>
                      </a:r>
                    </a:p>
                  </a:txBody>
                  <a:tcPr marT="45727" marB="45727" anchor="ctr">
                    <a:lnR w="12700" cap="flat" cmpd="sng" algn="ctr">
                      <a:solidFill>
                        <a:schemeClr val="tx1"/>
                      </a:solidFill>
                      <a:prstDash val="sysDot"/>
                      <a:round/>
                      <a:headEnd type="none" w="med" len="med"/>
                      <a:tailEnd type="none" w="med" len="med"/>
                    </a:lnR>
                  </a:tcPr>
                </a:tc>
                <a:tc>
                  <a:txBody>
                    <a:bodyPr/>
                    <a:lstStyle/>
                    <a:p>
                      <a:r>
                        <a:rPr lang="en-US" sz="1200" dirty="0"/>
                        <a:t>Material yield strength used is </a:t>
                      </a:r>
                      <a:r>
                        <a:rPr lang="en-US" sz="1200" b="1" dirty="0"/>
                        <a:t>minimum</a:t>
                      </a:r>
                      <a:r>
                        <a:rPr lang="en-US" sz="1200" b="0" dirty="0"/>
                        <a:t> for material type (supplying source material recommended)</a:t>
                      </a:r>
                      <a:endParaRPr lang="en-US" sz="1200" dirty="0"/>
                    </a:p>
                  </a:txBody>
                  <a:tcPr marT="45727" marB="45727">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tcPr>
                </a:tc>
                <a:tc>
                  <a:txBody>
                    <a:bodyPr/>
                    <a:lstStyle/>
                    <a:p>
                      <a:endParaRPr lang="en-US" sz="1200" dirty="0"/>
                    </a:p>
                  </a:txBody>
                  <a:tcPr marT="45727" marB="45727">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0007"/>
                  </a:ext>
                </a:extLst>
              </a:tr>
              <a:tr h="457272">
                <a:tc>
                  <a:txBody>
                    <a:bodyPr/>
                    <a:lstStyle/>
                    <a:p>
                      <a:pPr algn="ctr"/>
                      <a:r>
                        <a:rPr lang="en-US" sz="1200" dirty="0"/>
                        <a:t>8</a:t>
                      </a:r>
                    </a:p>
                  </a:txBody>
                  <a:tcPr marT="45727" marB="45727" anchor="ctr">
                    <a:lnR w="12700" cap="flat" cmpd="sng" algn="ctr">
                      <a:solidFill>
                        <a:schemeClr val="tx1"/>
                      </a:solidFill>
                      <a:prstDash val="sysDot"/>
                      <a:round/>
                      <a:headEnd type="none" w="med" len="med"/>
                      <a:tailEnd type="none" w="med" len="med"/>
                    </a:lnR>
                  </a:tcPr>
                </a:tc>
                <a:tc>
                  <a:txBody>
                    <a:bodyPr/>
                    <a:lstStyle/>
                    <a:p>
                      <a:r>
                        <a:rPr lang="en-US" sz="1200" dirty="0"/>
                        <a:t>Roll Cage drawing includes all required members with named points labeled</a:t>
                      </a:r>
                    </a:p>
                  </a:txBody>
                  <a:tcPr marT="45727" marB="45727">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tcPr>
                </a:tc>
                <a:tc>
                  <a:txBody>
                    <a:bodyPr/>
                    <a:lstStyle/>
                    <a:p>
                      <a:endParaRPr lang="en-US" sz="1200" dirty="0"/>
                    </a:p>
                  </a:txBody>
                  <a:tcPr marT="45727" marB="45727">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7699013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Technical Sheet">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90F07B8D-3011-CA71-7CC1-F583A2150522}"/>
              </a:ext>
            </a:extLst>
          </p:cNvPr>
          <p:cNvSpPr>
            <a:spLocks noChangeArrowheads="1"/>
          </p:cNvSpPr>
          <p:nvPr userDrawn="1"/>
        </p:nvSpPr>
        <p:spPr bwMode="auto">
          <a:xfrm>
            <a:off x="361950" y="1539875"/>
            <a:ext cx="6100763" cy="5648325"/>
          </a:xfrm>
          <a:prstGeom prst="rect">
            <a:avLst/>
          </a:prstGeom>
          <a:noFill/>
          <a:ln>
            <a:noFill/>
          </a:ln>
          <a:effectLst/>
        </p:spPr>
        <p:txBody>
          <a:bodyPr lIns="0" tIns="0" rIns="0" bIns="0">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r>
              <a:rPr lang="en-US" altLang="en-US" sz="1100" b="1" dirty="0">
                <a:cs typeface="Times New Roman" panose="02020603050405020304" pitchFamily="18" charset="0"/>
              </a:rPr>
              <a:t>SCHOOL NAME</a:t>
            </a:r>
            <a:r>
              <a:rPr lang="en-US" altLang="en-US" sz="1100" dirty="0">
                <a:cs typeface="Times New Roman" panose="02020603050405020304" pitchFamily="18" charset="0"/>
              </a:rPr>
              <a:t> </a:t>
            </a:r>
            <a:r>
              <a:rPr lang="en-US" altLang="en-US" sz="1100" u="sng" dirty="0">
                <a:cs typeface="Times New Roman" panose="02020603050405020304" pitchFamily="18" charset="0"/>
              </a:rPr>
              <a:t>___________________                        ______</a:t>
            </a:r>
            <a:r>
              <a:rPr lang="en-US" altLang="en-US" sz="1100" b="1" dirty="0">
                <a:cs typeface="Times New Roman" panose="02020603050405020304" pitchFamily="18" charset="0"/>
              </a:rPr>
              <a:t>	TEAM NAME</a:t>
            </a:r>
            <a:r>
              <a:rPr lang="en-US" altLang="en-US" sz="1100" u="sng" dirty="0">
                <a:cs typeface="Times New Roman" panose="02020603050405020304" pitchFamily="18" charset="0"/>
              </a:rPr>
              <a:t>________________________ </a:t>
            </a:r>
            <a:r>
              <a:rPr lang="en-US" altLang="en-US" sz="1100" b="1" u="sng" dirty="0">
                <a:cs typeface="Times New Roman" panose="02020603050405020304" pitchFamily="18" charset="0"/>
              </a:rPr>
              <a:t>  </a:t>
            </a:r>
            <a:r>
              <a:rPr lang="en-US" altLang="en-US" sz="1100" b="1" i="1" u="sng" dirty="0">
                <a:cs typeface="Times New Roman" panose="02020603050405020304" pitchFamily="18" charset="0"/>
              </a:rPr>
              <a:t>    </a:t>
            </a:r>
            <a:endParaRPr lang="en-US" altLang="en-US" sz="600" dirty="0"/>
          </a:p>
          <a:p>
            <a:pPr>
              <a:defRPr/>
            </a:pPr>
            <a:r>
              <a:rPr lang="en-US" altLang="en-US" sz="900" b="1" dirty="0">
                <a:cs typeface="Times New Roman" panose="02020603050405020304" pitchFamily="18" charset="0"/>
              </a:rPr>
              <a:t>		</a:t>
            </a:r>
            <a:endParaRPr lang="en-US" altLang="en-US" sz="600" dirty="0"/>
          </a:p>
          <a:p>
            <a:pPr>
              <a:lnSpc>
                <a:spcPct val="200000"/>
              </a:lnSpc>
              <a:buFontTx/>
              <a:buAutoNum type="arabicPeriod"/>
              <a:defRPr/>
            </a:pPr>
            <a:r>
              <a:rPr lang="en-US" altLang="en-US" sz="1100" dirty="0">
                <a:cs typeface="Times New Roman" panose="02020603050405020304" pitchFamily="18" charset="0"/>
              </a:rPr>
              <a:t>Primary Material Type (i.e.: 4130): </a:t>
            </a:r>
            <a:r>
              <a:rPr lang="en-US" altLang="en-US" sz="1100" i="1" u="sng" dirty="0">
                <a:cs typeface="Times New Roman" panose="02020603050405020304" pitchFamily="18" charset="0"/>
              </a:rPr>
              <a:t>_                              </a:t>
            </a:r>
            <a:r>
              <a:rPr lang="en-US" altLang="en-US" sz="1100" dirty="0">
                <a:cs typeface="Times New Roman" panose="02020603050405020304" pitchFamily="18" charset="0"/>
              </a:rPr>
              <a:t>    OD: </a:t>
            </a:r>
            <a:r>
              <a:rPr lang="en-US" altLang="en-US" sz="1100" i="1" u="sng" dirty="0">
                <a:cs typeface="Times New Roman" panose="02020603050405020304" pitchFamily="18" charset="0"/>
              </a:rPr>
              <a:t>_                       _</a:t>
            </a:r>
            <a:r>
              <a:rPr lang="en-US" altLang="en-US" sz="1100" dirty="0">
                <a:cs typeface="Times New Roman" panose="02020603050405020304" pitchFamily="18" charset="0"/>
              </a:rPr>
              <a:t>   Thickness: </a:t>
            </a:r>
            <a:r>
              <a:rPr lang="en-US" altLang="en-US" sz="1100" i="1" u="sng" dirty="0">
                <a:cs typeface="Times New Roman" panose="02020603050405020304" pitchFamily="18" charset="0"/>
              </a:rPr>
              <a:t>_                       _</a:t>
            </a:r>
          </a:p>
          <a:p>
            <a:pPr lvl="1">
              <a:lnSpc>
                <a:spcPct val="200000"/>
              </a:lnSpc>
              <a:buFont typeface="+mj-lt"/>
              <a:buAutoNum type="alphaLcParenR"/>
              <a:defRPr/>
            </a:pPr>
            <a:r>
              <a:rPr lang="en-US" altLang="en-US" sz="1100" dirty="0">
                <a:cs typeface="Times New Roman" panose="02020603050405020304" pitchFamily="18" charset="0"/>
              </a:rPr>
              <a:t>Material Certifications found on Pages ____ to ____</a:t>
            </a:r>
          </a:p>
          <a:p>
            <a:pPr lvl="2">
              <a:lnSpc>
                <a:spcPct val="200000"/>
              </a:lnSpc>
              <a:buFont typeface="Arial" panose="020B0604020202020204" pitchFamily="34" charset="0"/>
              <a:buChar char="•"/>
              <a:defRPr/>
            </a:pPr>
            <a:r>
              <a:rPr lang="en-US" altLang="en-US" sz="1100" dirty="0">
                <a:cs typeface="Times New Roman" panose="02020603050405020304" pitchFamily="18" charset="0"/>
              </a:rPr>
              <a:t>Material Certification Date: _______________</a:t>
            </a:r>
          </a:p>
          <a:p>
            <a:pPr lvl="2">
              <a:buFont typeface="Arial" panose="020B0604020202020204" pitchFamily="34" charset="0"/>
              <a:buChar char="•"/>
              <a:defRPr/>
            </a:pPr>
            <a:r>
              <a:rPr lang="en-US" altLang="en-US" sz="1100" dirty="0">
                <a:cs typeface="Times New Roman" panose="02020603050405020304" pitchFamily="18" charset="0"/>
              </a:rPr>
              <a:t>Listed Material Minimum Yield Strength (</a:t>
            </a:r>
            <a:r>
              <a:rPr lang="en-US" altLang="en-US" sz="1100" b="1" dirty="0">
                <a:cs typeface="Times New Roman" panose="02020603050405020304" pitchFamily="18" charset="0"/>
              </a:rPr>
              <a:t>NOT</a:t>
            </a:r>
            <a:r>
              <a:rPr lang="en-US" altLang="en-US" sz="1100" dirty="0">
                <a:cs typeface="Times New Roman" panose="02020603050405020304" pitchFamily="18" charset="0"/>
              </a:rPr>
              <a:t> as tested): _________________</a:t>
            </a:r>
            <a:br>
              <a:rPr lang="en-US" altLang="en-US" sz="1100" dirty="0">
                <a:cs typeface="Times New Roman" panose="02020603050405020304" pitchFamily="18" charset="0"/>
              </a:rPr>
            </a:br>
            <a:r>
              <a:rPr lang="en-US" altLang="en-US" sz="1050" dirty="0">
                <a:solidFill>
                  <a:srgbClr val="0070C0"/>
                </a:solidFill>
                <a:cs typeface="Times New Roman" panose="02020603050405020304" pitchFamily="18" charset="0"/>
              </a:rPr>
              <a:t>(If the certification does not list a material minimum, provide alternate reference material)</a:t>
            </a:r>
          </a:p>
          <a:p>
            <a:pPr lvl="1">
              <a:lnSpc>
                <a:spcPct val="200000"/>
              </a:lnSpc>
              <a:buFont typeface="+mj-lt"/>
              <a:buAutoNum type="alphaLcParenR"/>
              <a:defRPr/>
            </a:pPr>
            <a:r>
              <a:rPr lang="en-US" altLang="en-US" sz="1100" dirty="0">
                <a:cs typeface="Times New Roman" panose="02020603050405020304" pitchFamily="18" charset="0"/>
              </a:rPr>
              <a:t>Invoice found on Pages ____ to _____</a:t>
            </a:r>
          </a:p>
          <a:p>
            <a:pPr lvl="2">
              <a:lnSpc>
                <a:spcPct val="200000"/>
              </a:lnSpc>
              <a:buFont typeface="Arial" panose="020B0604020202020204" pitchFamily="34" charset="0"/>
              <a:buChar char="•"/>
              <a:defRPr/>
            </a:pPr>
            <a:r>
              <a:rPr lang="en-US" altLang="en-US" sz="1100" dirty="0">
                <a:cs typeface="Times New Roman" panose="02020603050405020304" pitchFamily="18" charset="0"/>
              </a:rPr>
              <a:t>Invoice Date: ___________________</a:t>
            </a:r>
          </a:p>
          <a:p>
            <a:pPr lvl="2">
              <a:lnSpc>
                <a:spcPct val="200000"/>
              </a:lnSpc>
              <a:buFont typeface="Arial" panose="020B0604020202020204" pitchFamily="34" charset="0"/>
              <a:buChar char="•"/>
              <a:defRPr/>
            </a:pPr>
            <a:r>
              <a:rPr lang="en-US" altLang="en-US" sz="1100" dirty="0">
                <a:cs typeface="Times New Roman" panose="02020603050405020304" pitchFamily="18" charset="0"/>
              </a:rPr>
              <a:t>Quantity purchased (feet): ______________</a:t>
            </a:r>
          </a:p>
          <a:p>
            <a:pPr>
              <a:lnSpc>
                <a:spcPct val="150000"/>
              </a:lnSpc>
              <a:buFontTx/>
              <a:buAutoNum type="arabicPeriod"/>
              <a:tabLst>
                <a:tab pos="114300" algn="l"/>
              </a:tabLst>
              <a:defRPr/>
            </a:pPr>
            <a:r>
              <a:rPr lang="en-US" altLang="en-US" sz="1100" dirty="0">
                <a:cs typeface="Times New Roman" panose="02020603050405020304" pitchFamily="18" charset="0"/>
              </a:rPr>
              <a:t>	Welders: </a:t>
            </a:r>
            <a:r>
              <a:rPr lang="en-US" altLang="en-US" sz="1100" i="1" u="sng" dirty="0">
                <a:cs typeface="Times New Roman" panose="02020603050405020304" pitchFamily="18" charset="0"/>
              </a:rPr>
              <a:t>_                                                                    _</a:t>
            </a:r>
            <a:r>
              <a:rPr lang="en-US" altLang="en-US" sz="1100" dirty="0">
                <a:cs typeface="Times New Roman" panose="02020603050405020304" pitchFamily="18" charset="0"/>
              </a:rPr>
              <a:t>	Welding Method used: </a:t>
            </a:r>
            <a:r>
              <a:rPr lang="en-US" altLang="en-US" sz="1100" i="1" u="sng" dirty="0">
                <a:cs typeface="Times New Roman" panose="02020603050405020304" pitchFamily="18" charset="0"/>
              </a:rPr>
              <a:t>_                       _</a:t>
            </a:r>
            <a:br>
              <a:rPr lang="en-US" altLang="en-US" sz="1100" i="1" u="sng" dirty="0">
                <a:cs typeface="Times New Roman" panose="02020603050405020304" pitchFamily="18" charset="0"/>
              </a:rPr>
            </a:br>
            <a:br>
              <a:rPr lang="en-US" altLang="en-US" sz="600" dirty="0"/>
            </a:br>
            <a:r>
              <a:rPr lang="en-US" altLang="en-US" sz="600" dirty="0"/>
              <a:t>	</a:t>
            </a:r>
            <a:r>
              <a:rPr lang="en-US" altLang="en-US" sz="1100" dirty="0">
                <a:cs typeface="Times New Roman" panose="02020603050405020304" pitchFamily="18" charset="0"/>
              </a:rPr>
              <a:t>Type of Filler Material: </a:t>
            </a:r>
            <a:r>
              <a:rPr lang="en-US" altLang="en-US" sz="1100" i="1" u="sng" dirty="0">
                <a:cs typeface="Times New Roman" panose="02020603050405020304" pitchFamily="18" charset="0"/>
              </a:rPr>
              <a:t>_                                           _</a:t>
            </a:r>
            <a:r>
              <a:rPr lang="en-US" altLang="en-US" sz="1100" dirty="0">
                <a:cs typeface="Times New Roman" panose="02020603050405020304" pitchFamily="18" charset="0"/>
              </a:rPr>
              <a:t> 	Shielding Gas Used: </a:t>
            </a:r>
            <a:r>
              <a:rPr lang="en-US" altLang="en-US" sz="1100" i="1" u="sng" dirty="0">
                <a:cs typeface="Times New Roman" panose="02020603050405020304" pitchFamily="18" charset="0"/>
              </a:rPr>
              <a:t>_                             _   </a:t>
            </a:r>
            <a:endParaRPr lang="en-US" altLang="en-US" sz="1100" dirty="0">
              <a:cs typeface="Times New Roman" panose="02020603050405020304" pitchFamily="18" charset="0"/>
            </a:endParaRPr>
          </a:p>
          <a:p>
            <a:pPr>
              <a:buFontTx/>
              <a:buAutoNum type="arabicPeriod"/>
              <a:defRPr/>
            </a:pPr>
            <a:endParaRPr lang="en-US" altLang="en-US" sz="1100" dirty="0">
              <a:cs typeface="Times New Roman" panose="02020603050405020304" pitchFamily="18" charset="0"/>
            </a:endParaRPr>
          </a:p>
          <a:p>
            <a:pPr>
              <a:buFontTx/>
              <a:buAutoNum type="arabicPeriod"/>
              <a:defRPr/>
            </a:pPr>
            <a:r>
              <a:rPr lang="en-US" altLang="en-US" sz="1100" dirty="0">
                <a:cs typeface="Times New Roman" panose="02020603050405020304" pitchFamily="18" charset="0"/>
              </a:rPr>
              <a:t>All welds and/or other attachment methods must be checked for integrity.  Faculty advisor and team captain are required to do destructive testing on sample joints that represent the integrity of similar welds on their frame. Testing and inspection must occur before roll cage fabrication is started. </a:t>
            </a:r>
          </a:p>
          <a:p>
            <a:pPr>
              <a:defRPr/>
            </a:pPr>
            <a:endParaRPr lang="en-US" altLang="en-US" sz="1100" dirty="0"/>
          </a:p>
          <a:p>
            <a:pPr algn="ctr">
              <a:defRPr/>
            </a:pPr>
            <a:r>
              <a:rPr lang="en-US" altLang="en-US" sz="1100" dirty="0">
                <a:cs typeface="Times New Roman" panose="02020603050405020304" pitchFamily="18" charset="0"/>
              </a:rPr>
              <a:t>Date of inspection: </a:t>
            </a:r>
            <a:r>
              <a:rPr lang="en-US" altLang="en-US" sz="1100" i="1" u="sng" dirty="0">
                <a:cs typeface="Times New Roman" panose="02020603050405020304" pitchFamily="18" charset="0"/>
              </a:rPr>
              <a:t>_                                                 _</a:t>
            </a:r>
          </a:p>
          <a:p>
            <a:pPr algn="ctr">
              <a:defRPr/>
            </a:pPr>
            <a:endParaRPr lang="en-US" altLang="en-US" sz="600" dirty="0"/>
          </a:p>
          <a:p>
            <a:pPr>
              <a:defRPr/>
            </a:pPr>
            <a:r>
              <a:rPr lang="en-US" altLang="en-US" sz="1100" b="1" dirty="0">
                <a:cs typeface="Times New Roman" panose="02020603050405020304" pitchFamily="18" charset="0"/>
              </a:rPr>
              <a:t>NOTE: It is extremely important that such an inspection be made to ensure the welds have good penetration and joints are completely welded.</a:t>
            </a:r>
          </a:p>
          <a:p>
            <a:pPr>
              <a:defRPr/>
            </a:pPr>
            <a:endParaRPr lang="en-US" altLang="en-US" sz="600" dirty="0"/>
          </a:p>
          <a:p>
            <a:pPr algn="ctr">
              <a:defRPr/>
            </a:pPr>
            <a:r>
              <a:rPr lang="en-US" altLang="en-US" sz="1100" b="1" dirty="0">
                <a:cs typeface="Times New Roman" panose="02020603050405020304" pitchFamily="18" charset="0"/>
              </a:rPr>
              <a:t>WE HAVE EXAMINED THE ABOVE INFORMATION AND TO THE BEST OF OUR </a:t>
            </a:r>
            <a:br>
              <a:rPr lang="en-US" altLang="en-US" sz="1100" b="1" dirty="0">
                <a:cs typeface="Times New Roman" panose="02020603050405020304" pitchFamily="18" charset="0"/>
              </a:rPr>
            </a:br>
            <a:r>
              <a:rPr lang="en-US" altLang="en-US" sz="1100" b="1" dirty="0">
                <a:cs typeface="Times New Roman" panose="02020603050405020304" pitchFamily="18" charset="0"/>
              </a:rPr>
              <a:t>KNOWLEDGE DEEM IT TO BE ACCURATE.</a:t>
            </a:r>
            <a:endParaRPr lang="en-US" altLang="en-US" sz="600" dirty="0"/>
          </a:p>
          <a:p>
            <a:pPr>
              <a:defRPr/>
            </a:pPr>
            <a:endParaRPr lang="en-US" altLang="en-US" dirty="0"/>
          </a:p>
        </p:txBody>
      </p:sp>
      <p:sp>
        <p:nvSpPr>
          <p:cNvPr id="3" name="Text Box 35">
            <a:extLst>
              <a:ext uri="{FF2B5EF4-FFF2-40B4-BE49-F238E27FC236}">
                <a16:creationId xmlns:a16="http://schemas.microsoft.com/office/drawing/2014/main" id="{34733415-D773-FB1D-7F3F-AA87ABCEB5EB}"/>
              </a:ext>
            </a:extLst>
          </p:cNvPr>
          <p:cNvSpPr txBox="1">
            <a:spLocks noChangeArrowheads="1"/>
          </p:cNvSpPr>
          <p:nvPr userDrawn="1"/>
        </p:nvSpPr>
        <p:spPr bwMode="auto">
          <a:xfrm>
            <a:off x="377825" y="6707188"/>
            <a:ext cx="6067425" cy="1619250"/>
          </a:xfrm>
          <a:prstGeom prst="rect">
            <a:avLst/>
          </a:prstGeom>
          <a:solidFill>
            <a:srgbClr val="FFFFFF"/>
          </a:solidFill>
          <a:ln w="9525">
            <a:solidFill>
              <a:srgbClr val="000000"/>
            </a:solidFill>
            <a:miter lim="800000"/>
            <a:headEnd/>
            <a:tailEnd/>
          </a:ln>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endParaRPr lang="en-US" altLang="en-US" sz="1000" dirty="0">
              <a:cs typeface="Times New Roman" panose="02020603050405020304" pitchFamily="18" charset="0"/>
            </a:endParaRPr>
          </a:p>
          <a:p>
            <a:pPr>
              <a:defRPr/>
            </a:pPr>
            <a:endParaRPr lang="en-US" altLang="en-US" sz="1000" dirty="0">
              <a:cs typeface="Times New Roman" panose="02020603050405020304" pitchFamily="18" charset="0"/>
            </a:endParaRPr>
          </a:p>
          <a:p>
            <a:pPr algn="ctr">
              <a:defRPr/>
            </a:pPr>
            <a:r>
              <a:rPr lang="en-US" altLang="en-US" sz="1000" dirty="0">
                <a:cs typeface="Times New Roman" panose="02020603050405020304" pitchFamily="18" charset="0"/>
              </a:rPr>
              <a:t>TEAM CAPTAIN:  </a:t>
            </a:r>
            <a:r>
              <a:rPr lang="en-US" altLang="en-US" sz="1000" i="1" u="sng" dirty="0">
                <a:cs typeface="Times New Roman" panose="02020603050405020304" pitchFamily="18" charset="0"/>
              </a:rPr>
              <a:t>­­­­                                                                                      </a:t>
            </a:r>
            <a:r>
              <a:rPr lang="en-US" altLang="en-US" sz="1000" dirty="0">
                <a:cs typeface="Times New Roman" panose="02020603050405020304" pitchFamily="18" charset="0"/>
              </a:rPr>
              <a:t>	</a:t>
            </a:r>
            <a:r>
              <a:rPr lang="en-US" altLang="en-US" sz="1000" i="1" u="sng" dirty="0">
                <a:cs typeface="Times New Roman" panose="02020603050405020304" pitchFamily="18" charset="0"/>
              </a:rPr>
              <a:t>_                                  </a:t>
            </a:r>
            <a:r>
              <a:rPr lang="en-US" altLang="en-US" sz="1000" u="sng" dirty="0">
                <a:cs typeface="Times New Roman" panose="02020603050405020304" pitchFamily="18" charset="0"/>
              </a:rPr>
              <a:t>_</a:t>
            </a:r>
            <a:r>
              <a:rPr lang="en-US" altLang="en-US" sz="1000" dirty="0">
                <a:cs typeface="Times New Roman" panose="02020603050405020304" pitchFamily="18" charset="0"/>
              </a:rPr>
              <a:t> </a:t>
            </a:r>
            <a:endParaRPr lang="en-US" altLang="en-US" sz="600" dirty="0"/>
          </a:p>
          <a:p>
            <a:pPr algn="ctr">
              <a:defRPr/>
            </a:pPr>
            <a:r>
              <a:rPr lang="en-US" altLang="en-US" sz="1000" dirty="0">
                <a:cs typeface="Times New Roman" panose="02020603050405020304" pitchFamily="18" charset="0"/>
              </a:rPr>
              <a:t>       	                               (SIGNATURE)		            (DATE)</a:t>
            </a:r>
            <a:endParaRPr lang="en-US" altLang="en-US" sz="600" dirty="0"/>
          </a:p>
          <a:p>
            <a:pPr algn="ctr">
              <a:defRPr/>
            </a:pPr>
            <a:endParaRPr lang="en-US" altLang="en-US" sz="1000" dirty="0">
              <a:cs typeface="Times New Roman" panose="02020603050405020304" pitchFamily="18" charset="0"/>
            </a:endParaRPr>
          </a:p>
          <a:p>
            <a:pPr algn="ctr">
              <a:defRPr/>
            </a:pPr>
            <a:endParaRPr lang="en-US" altLang="en-US" sz="1000" dirty="0">
              <a:cs typeface="Times New Roman" panose="02020603050405020304" pitchFamily="18" charset="0"/>
            </a:endParaRPr>
          </a:p>
          <a:p>
            <a:pPr algn="ctr">
              <a:defRPr/>
            </a:pPr>
            <a:r>
              <a:rPr lang="en-US" altLang="en-US" sz="1000" dirty="0">
                <a:cs typeface="Times New Roman" panose="02020603050405020304" pitchFamily="18" charset="0"/>
              </a:rPr>
              <a:t>FACULTY ADVISOR: </a:t>
            </a:r>
            <a:r>
              <a:rPr lang="en-US" altLang="en-US" sz="1600" u="sng" dirty="0">
                <a:latin typeface="Rage Italic" panose="03070502040507070304" pitchFamily="66" charset="0"/>
                <a:cs typeface="Times New Roman" panose="02020603050405020304" pitchFamily="18" charset="0"/>
              </a:rPr>
              <a:t>                                              </a:t>
            </a:r>
            <a:r>
              <a:rPr lang="en-US" altLang="en-US" sz="1600" i="1" dirty="0">
                <a:latin typeface="Rage Italic" panose="03070502040507070304" pitchFamily="66" charset="0"/>
                <a:cs typeface="Times New Roman" panose="02020603050405020304" pitchFamily="18" charset="0"/>
              </a:rPr>
              <a:t>     </a:t>
            </a:r>
            <a:r>
              <a:rPr lang="en-US" altLang="en-US" sz="1000" dirty="0">
                <a:cs typeface="Times New Roman" panose="02020603050405020304" pitchFamily="18" charset="0"/>
              </a:rPr>
              <a:t>	</a:t>
            </a:r>
            <a:r>
              <a:rPr lang="en-US" altLang="en-US" sz="1000" i="1" u="sng" dirty="0">
                <a:cs typeface="Times New Roman" panose="02020603050405020304" pitchFamily="18" charset="0"/>
              </a:rPr>
              <a:t>_                                  </a:t>
            </a:r>
            <a:r>
              <a:rPr lang="en-US" altLang="en-US" sz="1000" u="sng" dirty="0">
                <a:cs typeface="Times New Roman" panose="02020603050405020304" pitchFamily="18" charset="0"/>
              </a:rPr>
              <a:t>_</a:t>
            </a:r>
            <a:br>
              <a:rPr lang="en-US" altLang="en-US" sz="600" dirty="0"/>
            </a:br>
            <a:r>
              <a:rPr lang="en-US" altLang="en-US" sz="600" dirty="0"/>
              <a:t>	                                                 </a:t>
            </a:r>
            <a:r>
              <a:rPr lang="en-US" altLang="en-US" sz="1000" dirty="0">
                <a:cs typeface="Times New Roman" panose="02020603050405020304" pitchFamily="18" charset="0"/>
              </a:rPr>
              <a:t>(SIGNATURE)		            (DATE)</a:t>
            </a:r>
            <a:endParaRPr lang="en-US" altLang="en-US" sz="600" dirty="0"/>
          </a:p>
          <a:p>
            <a:pPr algn="ctr">
              <a:defRPr/>
            </a:pPr>
            <a:endParaRPr lang="en-US" altLang="en-US" dirty="0"/>
          </a:p>
        </p:txBody>
      </p:sp>
      <p:sp>
        <p:nvSpPr>
          <p:cNvPr id="4" name="Rectangle 3">
            <a:extLst>
              <a:ext uri="{FF2B5EF4-FFF2-40B4-BE49-F238E27FC236}">
                <a16:creationId xmlns:a16="http://schemas.microsoft.com/office/drawing/2014/main" id="{35A67A84-0BFE-B09F-76FD-093EF692A533}"/>
              </a:ext>
            </a:extLst>
          </p:cNvPr>
          <p:cNvSpPr>
            <a:spLocks noChangeArrowheads="1"/>
          </p:cNvSpPr>
          <p:nvPr userDrawn="1"/>
        </p:nvSpPr>
        <p:spPr bwMode="auto">
          <a:xfrm>
            <a:off x="587375" y="8412163"/>
            <a:ext cx="5683250" cy="431800"/>
          </a:xfrm>
          <a:prstGeom prst="rect">
            <a:avLst/>
          </a:prstGeom>
          <a:noFill/>
          <a:ln>
            <a:noFill/>
          </a:ln>
          <a:effectLst/>
        </p:spPr>
        <p:txBody>
          <a:bodyPr anchor="ct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defRPr/>
            </a:pPr>
            <a:r>
              <a:rPr lang="en-US" altLang="en-US" sz="1100" b="1" i="1" dirty="0">
                <a:cs typeface="Times New Roman" panose="02020603050405020304" pitchFamily="18" charset="0"/>
              </a:rPr>
              <a:t>Bring a signed and completed copy of this form with you to technical inspection</a:t>
            </a:r>
            <a:endParaRPr lang="en-US" altLang="en-US" sz="600" dirty="0"/>
          </a:p>
          <a:p>
            <a:pPr algn="ctr">
              <a:defRPr/>
            </a:pPr>
            <a:r>
              <a:rPr lang="en-US" altLang="en-US" sz="1100" b="1" i="1" dirty="0">
                <a:cs typeface="Times New Roman" panose="02020603050405020304" pitchFamily="18" charset="0"/>
              </a:rPr>
              <a:t>FOR EACH COMPETION your team is entering.</a:t>
            </a:r>
            <a:endParaRPr lang="en-US" altLang="en-US" dirty="0"/>
          </a:p>
        </p:txBody>
      </p:sp>
      <p:sp>
        <p:nvSpPr>
          <p:cNvPr id="5" name="Rectangle 4">
            <a:extLst>
              <a:ext uri="{FF2B5EF4-FFF2-40B4-BE49-F238E27FC236}">
                <a16:creationId xmlns:a16="http://schemas.microsoft.com/office/drawing/2014/main" id="{C0B482F2-6E09-0539-B05F-5BCA440415D1}"/>
              </a:ext>
            </a:extLst>
          </p:cNvPr>
          <p:cNvSpPr>
            <a:spLocks noChangeArrowheads="1"/>
          </p:cNvSpPr>
          <p:nvPr userDrawn="1"/>
        </p:nvSpPr>
        <p:spPr bwMode="auto">
          <a:xfrm>
            <a:off x="419100" y="808038"/>
            <a:ext cx="6019800" cy="646112"/>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defRPr/>
            </a:pPr>
            <a:r>
              <a:rPr lang="en-US" altLang="en-US" b="1" dirty="0">
                <a:latin typeface="Times New Roman" panose="02020603050405020304" pitchFamily="18" charset="0"/>
              </a:rPr>
              <a:t>BAJA SAE ROLL CAGE TECHNICAL SHEET</a:t>
            </a:r>
            <a:br>
              <a:rPr lang="en-US" altLang="en-US" b="1" dirty="0">
                <a:latin typeface="Arial" panose="020B0604020202020204" pitchFamily="34" charset="0"/>
              </a:rPr>
            </a:br>
            <a:r>
              <a:rPr lang="en-US" altLang="en-US" b="1" dirty="0">
                <a:latin typeface="Times New Roman" panose="02020603050405020304" pitchFamily="18" charset="0"/>
              </a:rPr>
              <a:t>2025 BAJA SAE COMPETITIONS</a:t>
            </a:r>
            <a:endParaRPr lang="en-US" altLang="en-US" dirty="0"/>
          </a:p>
        </p:txBody>
      </p:sp>
      <p:sp>
        <p:nvSpPr>
          <p:cNvPr id="6" name="TextBox 5">
            <a:extLst>
              <a:ext uri="{FF2B5EF4-FFF2-40B4-BE49-F238E27FC236}">
                <a16:creationId xmlns:a16="http://schemas.microsoft.com/office/drawing/2014/main" id="{40757803-4E82-ED2C-2A47-9B2A7FFCBC0B}"/>
              </a:ext>
            </a:extLst>
          </p:cNvPr>
          <p:cNvSpPr txBox="1"/>
          <p:nvPr userDrawn="1"/>
        </p:nvSpPr>
        <p:spPr>
          <a:xfrm>
            <a:off x="1676400" y="2590800"/>
            <a:ext cx="3124200" cy="1323439"/>
          </a:xfrm>
          <a:prstGeom prst="rect">
            <a:avLst/>
          </a:prstGeom>
          <a:noFill/>
        </p:spPr>
        <p:txBody>
          <a:bodyPr>
            <a:spAutoFit/>
          </a:bodyPr>
          <a:lstStyle/>
          <a:p>
            <a:pPr algn="ctr">
              <a:defRPr/>
            </a:pPr>
            <a:r>
              <a:rPr lang="en-US" sz="8000" dirty="0">
                <a:solidFill>
                  <a:srgbClr val="FF0000">
                    <a:alpha val="20000"/>
                  </a:srgbClr>
                </a:solidFill>
              </a:rPr>
              <a:t>OLD</a:t>
            </a:r>
          </a:p>
        </p:txBody>
      </p:sp>
    </p:spTree>
    <p:extLst>
      <p:ext uri="{BB962C8B-B14F-4D97-AF65-F5344CB8AC3E}">
        <p14:creationId xmlns:p14="http://schemas.microsoft.com/office/powerpoint/2010/main" val="187179194"/>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_Technical Sheet">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D3D6CD30-746F-EB1A-C530-B332F4763420}"/>
              </a:ext>
            </a:extLst>
          </p:cNvPr>
          <p:cNvSpPr>
            <a:spLocks noChangeArrowheads="1"/>
          </p:cNvSpPr>
          <p:nvPr userDrawn="1"/>
        </p:nvSpPr>
        <p:spPr bwMode="auto">
          <a:xfrm>
            <a:off x="361950" y="1539875"/>
            <a:ext cx="6100763" cy="5678488"/>
          </a:xfrm>
          <a:prstGeom prst="rect">
            <a:avLst/>
          </a:prstGeom>
          <a:noFill/>
          <a:ln>
            <a:noFill/>
          </a:ln>
          <a:effectLst/>
        </p:spPr>
        <p:txBody>
          <a:bodyPr lIns="0" tIns="0" rIns="0" bIns="0">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r>
              <a:rPr lang="en-US" altLang="en-US" sz="1100" b="1" dirty="0">
                <a:cs typeface="Times New Roman" panose="02020603050405020304" pitchFamily="18" charset="0"/>
              </a:rPr>
              <a:t>SCHOOL NAME</a:t>
            </a:r>
            <a:r>
              <a:rPr lang="en-US" altLang="en-US" sz="1100" dirty="0">
                <a:cs typeface="Times New Roman" panose="02020603050405020304" pitchFamily="18" charset="0"/>
              </a:rPr>
              <a:t> </a:t>
            </a:r>
            <a:r>
              <a:rPr lang="en-US" altLang="en-US" sz="1100" u="sng" dirty="0">
                <a:cs typeface="Times New Roman" panose="02020603050405020304" pitchFamily="18" charset="0"/>
              </a:rPr>
              <a:t>___________________                        ______</a:t>
            </a:r>
            <a:r>
              <a:rPr lang="en-US" altLang="en-US" sz="1100" b="1" dirty="0">
                <a:cs typeface="Times New Roman" panose="02020603050405020304" pitchFamily="18" charset="0"/>
              </a:rPr>
              <a:t>	TEAM NAME</a:t>
            </a:r>
            <a:r>
              <a:rPr lang="en-US" altLang="en-US" sz="1100" u="sng" dirty="0">
                <a:cs typeface="Times New Roman" panose="02020603050405020304" pitchFamily="18" charset="0"/>
              </a:rPr>
              <a:t>________________________ </a:t>
            </a:r>
            <a:r>
              <a:rPr lang="en-US" altLang="en-US" sz="1100" b="1" u="sng" dirty="0">
                <a:cs typeface="Times New Roman" panose="02020603050405020304" pitchFamily="18" charset="0"/>
              </a:rPr>
              <a:t>  </a:t>
            </a:r>
            <a:r>
              <a:rPr lang="en-US" altLang="en-US" sz="1100" b="1" i="1" u="sng" dirty="0">
                <a:cs typeface="Times New Roman" panose="02020603050405020304" pitchFamily="18" charset="0"/>
              </a:rPr>
              <a:t>    </a:t>
            </a:r>
            <a:endParaRPr lang="en-US" altLang="en-US" sz="600" dirty="0"/>
          </a:p>
          <a:p>
            <a:pPr>
              <a:defRPr/>
            </a:pPr>
            <a:r>
              <a:rPr lang="en-US" altLang="en-US" sz="900" b="1" dirty="0">
                <a:cs typeface="Times New Roman" panose="02020603050405020304" pitchFamily="18" charset="0"/>
              </a:rPr>
              <a:t>		</a:t>
            </a:r>
            <a:endParaRPr lang="en-US" altLang="en-US" sz="600" dirty="0"/>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r>
              <a:rPr lang="en-US" altLang="en-US" sz="1100" dirty="0">
                <a:cs typeface="Times New Roman" panose="02020603050405020304" pitchFamily="18" charset="0"/>
              </a:rPr>
              <a:t>All welds and/or other attachment methods must be checked for integrity.  Faculty advisor and team captain are required to do destructive testing on sample joints that represent the integrity of similar welds on their frame. Testing and inspection must occur before roll cage fabrication is started. </a:t>
            </a:r>
          </a:p>
          <a:p>
            <a:pPr>
              <a:defRPr/>
            </a:pPr>
            <a:endParaRPr lang="en-US" altLang="en-US" sz="1100" dirty="0"/>
          </a:p>
          <a:p>
            <a:pPr algn="ctr">
              <a:defRPr/>
            </a:pPr>
            <a:r>
              <a:rPr lang="en-US" altLang="en-US" sz="1100" dirty="0">
                <a:cs typeface="Times New Roman" panose="02020603050405020304" pitchFamily="18" charset="0"/>
              </a:rPr>
              <a:t>Date of inspection: </a:t>
            </a:r>
            <a:r>
              <a:rPr lang="en-US" altLang="en-US" sz="1100" i="1" u="sng" dirty="0">
                <a:cs typeface="Times New Roman" panose="02020603050405020304" pitchFamily="18" charset="0"/>
              </a:rPr>
              <a:t>_                                                 _</a:t>
            </a:r>
          </a:p>
          <a:p>
            <a:pPr algn="ctr">
              <a:defRPr/>
            </a:pPr>
            <a:endParaRPr lang="en-US" altLang="en-US" sz="600" dirty="0"/>
          </a:p>
          <a:p>
            <a:pPr>
              <a:defRPr/>
            </a:pPr>
            <a:r>
              <a:rPr lang="en-US" altLang="en-US" sz="1100" b="1" dirty="0">
                <a:cs typeface="Times New Roman" panose="02020603050405020304" pitchFamily="18" charset="0"/>
              </a:rPr>
              <a:t>NOTE: It is extremely important that such an inspection be made to ensure the welds have good penetration and joints are completely welded.</a:t>
            </a:r>
          </a:p>
          <a:p>
            <a:pPr>
              <a:defRPr/>
            </a:pPr>
            <a:endParaRPr lang="en-US" altLang="en-US" sz="600" dirty="0"/>
          </a:p>
          <a:p>
            <a:pPr algn="ctr">
              <a:defRPr/>
            </a:pPr>
            <a:r>
              <a:rPr lang="en-US" altLang="en-US" sz="1100" b="1" dirty="0">
                <a:cs typeface="Times New Roman" panose="02020603050405020304" pitchFamily="18" charset="0"/>
              </a:rPr>
              <a:t>WE HAVE EXAMINED THE ABOVE INFORMATION AND TO THE BEST OF OUR </a:t>
            </a:r>
            <a:br>
              <a:rPr lang="en-US" altLang="en-US" sz="1100" b="1" dirty="0">
                <a:cs typeface="Times New Roman" panose="02020603050405020304" pitchFamily="18" charset="0"/>
              </a:rPr>
            </a:br>
            <a:r>
              <a:rPr lang="en-US" altLang="en-US" sz="1100" b="1" dirty="0">
                <a:cs typeface="Times New Roman" panose="02020603050405020304" pitchFamily="18" charset="0"/>
              </a:rPr>
              <a:t>KNOWLEDGE DEEM IT TO BE ACCURATE.</a:t>
            </a:r>
            <a:endParaRPr lang="en-US" altLang="en-US" sz="600" dirty="0"/>
          </a:p>
          <a:p>
            <a:pPr>
              <a:defRPr/>
            </a:pPr>
            <a:endParaRPr lang="en-US" altLang="en-US" dirty="0"/>
          </a:p>
        </p:txBody>
      </p:sp>
      <p:sp>
        <p:nvSpPr>
          <p:cNvPr id="3" name="Text Box 35">
            <a:extLst>
              <a:ext uri="{FF2B5EF4-FFF2-40B4-BE49-F238E27FC236}">
                <a16:creationId xmlns:a16="http://schemas.microsoft.com/office/drawing/2014/main" id="{77B10389-A16E-EBF1-69CE-22325DD40CA3}"/>
              </a:ext>
            </a:extLst>
          </p:cNvPr>
          <p:cNvSpPr txBox="1">
            <a:spLocks noChangeArrowheads="1"/>
          </p:cNvSpPr>
          <p:nvPr userDrawn="1"/>
        </p:nvSpPr>
        <p:spPr bwMode="auto">
          <a:xfrm>
            <a:off x="377825" y="6707188"/>
            <a:ext cx="6067425" cy="1619250"/>
          </a:xfrm>
          <a:prstGeom prst="rect">
            <a:avLst/>
          </a:prstGeom>
          <a:solidFill>
            <a:srgbClr val="FFFFFF"/>
          </a:solidFill>
          <a:ln w="9525">
            <a:solidFill>
              <a:srgbClr val="000000"/>
            </a:solidFill>
            <a:miter lim="800000"/>
            <a:headEnd/>
            <a:tailEnd/>
          </a:ln>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endParaRPr lang="en-US" altLang="en-US" sz="1000" dirty="0">
              <a:cs typeface="Times New Roman" panose="02020603050405020304" pitchFamily="18" charset="0"/>
            </a:endParaRPr>
          </a:p>
          <a:p>
            <a:pPr>
              <a:defRPr/>
            </a:pPr>
            <a:endParaRPr lang="en-US" altLang="en-US" sz="1000" dirty="0">
              <a:cs typeface="Times New Roman" panose="02020603050405020304" pitchFamily="18" charset="0"/>
            </a:endParaRPr>
          </a:p>
          <a:p>
            <a:pPr algn="ctr">
              <a:defRPr/>
            </a:pPr>
            <a:r>
              <a:rPr lang="en-US" altLang="en-US" sz="1000" dirty="0">
                <a:cs typeface="Times New Roman" panose="02020603050405020304" pitchFamily="18" charset="0"/>
              </a:rPr>
              <a:t>TEAM CAPTAIN:  </a:t>
            </a:r>
            <a:r>
              <a:rPr lang="en-US" altLang="en-US" sz="1000" i="1" u="sng" dirty="0">
                <a:cs typeface="Times New Roman" panose="02020603050405020304" pitchFamily="18" charset="0"/>
              </a:rPr>
              <a:t>­­­­                                                                                      </a:t>
            </a:r>
            <a:r>
              <a:rPr lang="en-US" altLang="en-US" sz="1000" dirty="0">
                <a:cs typeface="Times New Roman" panose="02020603050405020304" pitchFamily="18" charset="0"/>
              </a:rPr>
              <a:t>	</a:t>
            </a:r>
            <a:r>
              <a:rPr lang="en-US" altLang="en-US" sz="1000" i="1" u="sng" dirty="0">
                <a:cs typeface="Times New Roman" panose="02020603050405020304" pitchFamily="18" charset="0"/>
              </a:rPr>
              <a:t>_                                  </a:t>
            </a:r>
            <a:r>
              <a:rPr lang="en-US" altLang="en-US" sz="1000" u="sng" dirty="0">
                <a:cs typeface="Times New Roman" panose="02020603050405020304" pitchFamily="18" charset="0"/>
              </a:rPr>
              <a:t>_</a:t>
            </a:r>
            <a:r>
              <a:rPr lang="en-US" altLang="en-US" sz="1000" dirty="0">
                <a:cs typeface="Times New Roman" panose="02020603050405020304" pitchFamily="18" charset="0"/>
              </a:rPr>
              <a:t> </a:t>
            </a:r>
            <a:endParaRPr lang="en-US" altLang="en-US" sz="600" dirty="0"/>
          </a:p>
          <a:p>
            <a:pPr algn="ctr">
              <a:defRPr/>
            </a:pPr>
            <a:r>
              <a:rPr lang="en-US" altLang="en-US" sz="1000" dirty="0">
                <a:cs typeface="Times New Roman" panose="02020603050405020304" pitchFamily="18" charset="0"/>
              </a:rPr>
              <a:t>       	                               (SIGNATURE)		            (DATE)</a:t>
            </a:r>
            <a:endParaRPr lang="en-US" altLang="en-US" sz="600" dirty="0"/>
          </a:p>
          <a:p>
            <a:pPr algn="ctr">
              <a:defRPr/>
            </a:pPr>
            <a:endParaRPr lang="en-US" altLang="en-US" sz="1000" dirty="0">
              <a:cs typeface="Times New Roman" panose="02020603050405020304" pitchFamily="18" charset="0"/>
            </a:endParaRPr>
          </a:p>
          <a:p>
            <a:pPr algn="ctr">
              <a:defRPr/>
            </a:pPr>
            <a:endParaRPr lang="en-US" altLang="en-US" sz="1000" dirty="0">
              <a:cs typeface="Times New Roman" panose="02020603050405020304" pitchFamily="18" charset="0"/>
            </a:endParaRPr>
          </a:p>
          <a:p>
            <a:pPr algn="ctr">
              <a:defRPr/>
            </a:pPr>
            <a:r>
              <a:rPr lang="en-US" altLang="en-US" sz="1000" dirty="0">
                <a:cs typeface="Times New Roman" panose="02020603050405020304" pitchFamily="18" charset="0"/>
              </a:rPr>
              <a:t>FACULTY ADVISOR: </a:t>
            </a:r>
            <a:r>
              <a:rPr lang="en-US" altLang="en-US" sz="1600" u="sng" dirty="0">
                <a:latin typeface="Rage Italic" panose="03070502040507070304" pitchFamily="66" charset="0"/>
                <a:cs typeface="Times New Roman" panose="02020603050405020304" pitchFamily="18" charset="0"/>
              </a:rPr>
              <a:t>                                              </a:t>
            </a:r>
            <a:r>
              <a:rPr lang="en-US" altLang="en-US" sz="1600" i="1" dirty="0">
                <a:latin typeface="Rage Italic" panose="03070502040507070304" pitchFamily="66" charset="0"/>
                <a:cs typeface="Times New Roman" panose="02020603050405020304" pitchFamily="18" charset="0"/>
              </a:rPr>
              <a:t>     </a:t>
            </a:r>
            <a:r>
              <a:rPr lang="en-US" altLang="en-US" sz="1000" dirty="0">
                <a:cs typeface="Times New Roman" panose="02020603050405020304" pitchFamily="18" charset="0"/>
              </a:rPr>
              <a:t>	</a:t>
            </a:r>
            <a:r>
              <a:rPr lang="en-US" altLang="en-US" sz="1000" i="1" u="sng" dirty="0">
                <a:cs typeface="Times New Roman" panose="02020603050405020304" pitchFamily="18" charset="0"/>
              </a:rPr>
              <a:t>_                                  </a:t>
            </a:r>
            <a:r>
              <a:rPr lang="en-US" altLang="en-US" sz="1000" u="sng" dirty="0">
                <a:cs typeface="Times New Roman" panose="02020603050405020304" pitchFamily="18" charset="0"/>
              </a:rPr>
              <a:t>_</a:t>
            </a:r>
            <a:br>
              <a:rPr lang="en-US" altLang="en-US" sz="600" dirty="0"/>
            </a:br>
            <a:r>
              <a:rPr lang="en-US" altLang="en-US" sz="600" dirty="0"/>
              <a:t>	                                                 </a:t>
            </a:r>
            <a:r>
              <a:rPr lang="en-US" altLang="en-US" sz="1000" dirty="0">
                <a:cs typeface="Times New Roman" panose="02020603050405020304" pitchFamily="18" charset="0"/>
              </a:rPr>
              <a:t>(SIGNATURE)		            (DATE)</a:t>
            </a:r>
            <a:endParaRPr lang="en-US" altLang="en-US" sz="600" dirty="0"/>
          </a:p>
          <a:p>
            <a:pPr algn="ctr">
              <a:defRPr/>
            </a:pPr>
            <a:endParaRPr lang="en-US" altLang="en-US" dirty="0"/>
          </a:p>
        </p:txBody>
      </p:sp>
      <p:sp>
        <p:nvSpPr>
          <p:cNvPr id="4" name="Rectangle 3">
            <a:extLst>
              <a:ext uri="{FF2B5EF4-FFF2-40B4-BE49-F238E27FC236}">
                <a16:creationId xmlns:a16="http://schemas.microsoft.com/office/drawing/2014/main" id="{44F390EA-B779-EE13-3996-9C08AFFD3538}"/>
              </a:ext>
            </a:extLst>
          </p:cNvPr>
          <p:cNvSpPr>
            <a:spLocks noChangeArrowheads="1"/>
          </p:cNvSpPr>
          <p:nvPr userDrawn="1"/>
        </p:nvSpPr>
        <p:spPr bwMode="auto">
          <a:xfrm>
            <a:off x="587375" y="8412163"/>
            <a:ext cx="5683250" cy="431800"/>
          </a:xfrm>
          <a:prstGeom prst="rect">
            <a:avLst/>
          </a:prstGeom>
          <a:noFill/>
          <a:ln>
            <a:noFill/>
          </a:ln>
          <a:effectLst/>
        </p:spPr>
        <p:txBody>
          <a:bodyPr anchor="ct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defRPr/>
            </a:pPr>
            <a:r>
              <a:rPr lang="en-US" altLang="en-US" sz="1100" b="1" i="1" dirty="0">
                <a:cs typeface="Times New Roman" panose="02020603050405020304" pitchFamily="18" charset="0"/>
              </a:rPr>
              <a:t>Bring a signed and completed copy of this form with you to technical inspection</a:t>
            </a:r>
            <a:endParaRPr lang="en-US" altLang="en-US" sz="600" dirty="0"/>
          </a:p>
          <a:p>
            <a:pPr algn="ctr">
              <a:defRPr/>
            </a:pPr>
            <a:r>
              <a:rPr lang="en-US" altLang="en-US" sz="1100" b="1" i="1" dirty="0">
                <a:cs typeface="Times New Roman" panose="02020603050405020304" pitchFamily="18" charset="0"/>
              </a:rPr>
              <a:t>FOR EACH COMPETION your team is entering.</a:t>
            </a:r>
            <a:endParaRPr lang="en-US" altLang="en-US" dirty="0"/>
          </a:p>
        </p:txBody>
      </p:sp>
      <p:sp>
        <p:nvSpPr>
          <p:cNvPr id="5" name="Rectangle 4">
            <a:extLst>
              <a:ext uri="{FF2B5EF4-FFF2-40B4-BE49-F238E27FC236}">
                <a16:creationId xmlns:a16="http://schemas.microsoft.com/office/drawing/2014/main" id="{F4C1F6F0-634F-9D07-D406-CAC03F49F641}"/>
              </a:ext>
            </a:extLst>
          </p:cNvPr>
          <p:cNvSpPr>
            <a:spLocks noChangeArrowheads="1"/>
          </p:cNvSpPr>
          <p:nvPr userDrawn="1"/>
        </p:nvSpPr>
        <p:spPr bwMode="auto">
          <a:xfrm>
            <a:off x="419100" y="808038"/>
            <a:ext cx="6019800" cy="646112"/>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defRPr/>
            </a:pPr>
            <a:r>
              <a:rPr lang="en-US" altLang="en-US" b="1" dirty="0">
                <a:latin typeface="Times New Roman" panose="02020603050405020304" pitchFamily="18" charset="0"/>
              </a:rPr>
              <a:t>BAJA SAE ROLL CAGE TECHNICAL SHEET</a:t>
            </a:r>
            <a:br>
              <a:rPr lang="en-US" altLang="en-US" b="1" dirty="0">
                <a:latin typeface="Arial" panose="020B0604020202020204" pitchFamily="34" charset="0"/>
              </a:rPr>
            </a:br>
            <a:r>
              <a:rPr lang="en-US" altLang="en-US" b="1" dirty="0">
                <a:latin typeface="Times New Roman" panose="02020603050405020304" pitchFamily="18" charset="0"/>
              </a:rPr>
              <a:t>2025 BAJA SAE COMPETITIONS</a:t>
            </a:r>
            <a:endParaRPr lang="en-US" altLang="en-US" dirty="0"/>
          </a:p>
        </p:txBody>
      </p:sp>
      <p:sp>
        <p:nvSpPr>
          <p:cNvPr id="6" name="TextBox 5">
            <a:extLst>
              <a:ext uri="{FF2B5EF4-FFF2-40B4-BE49-F238E27FC236}">
                <a16:creationId xmlns:a16="http://schemas.microsoft.com/office/drawing/2014/main" id="{376E52C3-70F1-6F86-A6AE-30D4FC419343}"/>
              </a:ext>
            </a:extLst>
          </p:cNvPr>
          <p:cNvSpPr txBox="1"/>
          <p:nvPr userDrawn="1"/>
        </p:nvSpPr>
        <p:spPr>
          <a:xfrm>
            <a:off x="1676400" y="2590800"/>
            <a:ext cx="3124200" cy="1323439"/>
          </a:xfrm>
          <a:prstGeom prst="rect">
            <a:avLst/>
          </a:prstGeom>
          <a:noFill/>
        </p:spPr>
        <p:txBody>
          <a:bodyPr>
            <a:spAutoFit/>
          </a:bodyPr>
          <a:lstStyle/>
          <a:p>
            <a:pPr algn="ctr">
              <a:defRPr/>
            </a:pPr>
            <a:r>
              <a:rPr lang="en-US" sz="8000" dirty="0">
                <a:solidFill>
                  <a:srgbClr val="0070C0">
                    <a:alpha val="20000"/>
                  </a:srgbClr>
                </a:solidFill>
              </a:rPr>
              <a:t>NEW</a:t>
            </a:r>
          </a:p>
        </p:txBody>
      </p:sp>
      <p:graphicFrame>
        <p:nvGraphicFramePr>
          <p:cNvPr id="7" name="Table 6">
            <a:extLst>
              <a:ext uri="{FF2B5EF4-FFF2-40B4-BE49-F238E27FC236}">
                <a16:creationId xmlns:a16="http://schemas.microsoft.com/office/drawing/2014/main" id="{6379F94E-EC96-D0C4-3853-CC825FAA59A2}"/>
              </a:ext>
            </a:extLst>
          </p:cNvPr>
          <p:cNvGraphicFramePr>
            <a:graphicFrameLocks noGrp="1"/>
          </p:cNvGraphicFramePr>
          <p:nvPr/>
        </p:nvGraphicFramePr>
        <p:xfrm>
          <a:off x="476250" y="4135438"/>
          <a:ext cx="5905500" cy="1036636"/>
        </p:xfrm>
        <a:graphic>
          <a:graphicData uri="http://schemas.openxmlformats.org/drawingml/2006/table">
            <a:tbl>
              <a:tblPr firstRow="1" bandRow="1">
                <a:tableStyleId>{7E9639D4-E3E2-4D34-9284-5A2195B3D0D7}</a:tableStyleId>
              </a:tblPr>
              <a:tblGrid>
                <a:gridCol w="1476375">
                  <a:extLst>
                    <a:ext uri="{9D8B030D-6E8A-4147-A177-3AD203B41FA5}">
                      <a16:colId xmlns:a16="http://schemas.microsoft.com/office/drawing/2014/main" val="20000"/>
                    </a:ext>
                  </a:extLst>
                </a:gridCol>
                <a:gridCol w="1476375">
                  <a:extLst>
                    <a:ext uri="{9D8B030D-6E8A-4147-A177-3AD203B41FA5}">
                      <a16:colId xmlns:a16="http://schemas.microsoft.com/office/drawing/2014/main" val="20001"/>
                    </a:ext>
                  </a:extLst>
                </a:gridCol>
                <a:gridCol w="1476375">
                  <a:extLst>
                    <a:ext uri="{9D8B030D-6E8A-4147-A177-3AD203B41FA5}">
                      <a16:colId xmlns:a16="http://schemas.microsoft.com/office/drawing/2014/main" val="20002"/>
                    </a:ext>
                  </a:extLst>
                </a:gridCol>
                <a:gridCol w="1476375">
                  <a:extLst>
                    <a:ext uri="{9D8B030D-6E8A-4147-A177-3AD203B41FA5}">
                      <a16:colId xmlns:a16="http://schemas.microsoft.com/office/drawing/2014/main" val="20003"/>
                    </a:ext>
                  </a:extLst>
                </a:gridCol>
              </a:tblGrid>
              <a:tr h="259159">
                <a:tc>
                  <a:txBody>
                    <a:bodyPr/>
                    <a:lstStyle/>
                    <a:p>
                      <a:pPr algn="ctr"/>
                      <a:r>
                        <a:rPr lang="en-US" sz="1100" dirty="0"/>
                        <a:t>Welder</a:t>
                      </a:r>
                    </a:p>
                  </a:txBody>
                  <a:tcPr marT="45734" marB="45734"/>
                </a:tc>
                <a:tc>
                  <a:txBody>
                    <a:bodyPr/>
                    <a:lstStyle/>
                    <a:p>
                      <a:pPr algn="ctr"/>
                      <a:r>
                        <a:rPr lang="en-US" sz="1100" dirty="0"/>
                        <a:t>Welding Method</a:t>
                      </a:r>
                    </a:p>
                  </a:txBody>
                  <a:tcPr marT="45734" marB="45734"/>
                </a:tc>
                <a:tc>
                  <a:txBody>
                    <a:bodyPr/>
                    <a:lstStyle/>
                    <a:p>
                      <a:pPr algn="ctr"/>
                      <a:r>
                        <a:rPr lang="en-US" sz="1100" dirty="0"/>
                        <a:t>Filler Material</a:t>
                      </a:r>
                    </a:p>
                  </a:txBody>
                  <a:tcPr marT="45734" marB="45734"/>
                </a:tc>
                <a:tc>
                  <a:txBody>
                    <a:bodyPr/>
                    <a:lstStyle/>
                    <a:p>
                      <a:pPr algn="ctr"/>
                      <a:r>
                        <a:rPr lang="en-US" sz="1100" dirty="0"/>
                        <a:t>Shielding Gas</a:t>
                      </a:r>
                    </a:p>
                  </a:txBody>
                  <a:tcPr marT="45734" marB="45734"/>
                </a:tc>
                <a:extLst>
                  <a:ext uri="{0D108BD9-81ED-4DB2-BD59-A6C34878D82A}">
                    <a16:rowId xmlns:a16="http://schemas.microsoft.com/office/drawing/2014/main" val="10000"/>
                  </a:ext>
                </a:extLst>
              </a:tr>
              <a:tr h="259159">
                <a:tc>
                  <a:txBody>
                    <a:bodyPr/>
                    <a:lstStyle/>
                    <a:p>
                      <a:pPr algn="ctr"/>
                      <a:endParaRPr lang="en-US" sz="1100" dirty="0"/>
                    </a:p>
                  </a:txBody>
                  <a:tcPr marT="45734" marB="45734">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34" marB="457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34" marB="457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34" marB="45734">
                    <a:lnL w="12700" cap="flat" cmpd="sng" algn="ctr">
                      <a:solidFill>
                        <a:schemeClr val="tx1"/>
                      </a:solidFill>
                      <a:prstDash val="solid"/>
                      <a:round/>
                      <a:headEnd type="none" w="med" len="med"/>
                      <a:tailEnd type="none" w="med" len="med"/>
                    </a:lnL>
                    <a:solidFill>
                      <a:schemeClr val="bg1"/>
                    </a:solidFill>
                  </a:tcPr>
                </a:tc>
                <a:extLst>
                  <a:ext uri="{0D108BD9-81ED-4DB2-BD59-A6C34878D82A}">
                    <a16:rowId xmlns:a16="http://schemas.microsoft.com/office/drawing/2014/main" val="10001"/>
                  </a:ext>
                </a:extLst>
              </a:tr>
              <a:tr h="259159">
                <a:tc>
                  <a:txBody>
                    <a:bodyPr/>
                    <a:lstStyle/>
                    <a:p>
                      <a:pPr algn="ctr"/>
                      <a:endParaRPr lang="en-US" sz="1100" dirty="0"/>
                    </a:p>
                  </a:txBody>
                  <a:tcPr marT="45734" marB="45734">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34" marB="457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34" marB="457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34" marB="45734">
                    <a:lnL w="12700" cap="flat" cmpd="sng" algn="ctr">
                      <a:solidFill>
                        <a:schemeClr val="tx1"/>
                      </a:solidFill>
                      <a:prstDash val="solid"/>
                      <a:round/>
                      <a:headEnd type="none" w="med" len="med"/>
                      <a:tailEnd type="none" w="med" len="med"/>
                    </a:lnL>
                    <a:solidFill>
                      <a:schemeClr val="bg1"/>
                    </a:solidFill>
                  </a:tcPr>
                </a:tc>
                <a:extLst>
                  <a:ext uri="{0D108BD9-81ED-4DB2-BD59-A6C34878D82A}">
                    <a16:rowId xmlns:a16="http://schemas.microsoft.com/office/drawing/2014/main" val="10002"/>
                  </a:ext>
                </a:extLst>
              </a:tr>
              <a:tr h="259159">
                <a:tc>
                  <a:txBody>
                    <a:bodyPr/>
                    <a:lstStyle/>
                    <a:p>
                      <a:pPr algn="ctr"/>
                      <a:endParaRPr lang="en-US" sz="1100" dirty="0"/>
                    </a:p>
                  </a:txBody>
                  <a:tcPr marT="45734" marB="45734">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34" marB="457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34" marB="457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34" marB="45734">
                    <a:lnL w="12700" cap="flat" cmpd="sng" algn="ctr">
                      <a:solidFill>
                        <a:schemeClr val="tx1"/>
                      </a:solidFill>
                      <a:prstDash val="solid"/>
                      <a:round/>
                      <a:headEnd type="none" w="med" len="med"/>
                      <a:tailEnd type="none" w="med" len="med"/>
                    </a:lnL>
                    <a:solidFill>
                      <a:schemeClr val="bg1"/>
                    </a:solidFill>
                  </a:tcPr>
                </a:tc>
                <a:extLst>
                  <a:ext uri="{0D108BD9-81ED-4DB2-BD59-A6C34878D82A}">
                    <a16:rowId xmlns:a16="http://schemas.microsoft.com/office/drawing/2014/main" val="10003"/>
                  </a:ext>
                </a:extLst>
              </a:tr>
            </a:tbl>
          </a:graphicData>
        </a:graphic>
      </p:graphicFrame>
      <p:graphicFrame>
        <p:nvGraphicFramePr>
          <p:cNvPr id="8" name="Table 7">
            <a:extLst>
              <a:ext uri="{FF2B5EF4-FFF2-40B4-BE49-F238E27FC236}">
                <a16:creationId xmlns:a16="http://schemas.microsoft.com/office/drawing/2014/main" id="{109DCF67-5A3A-CEC9-991C-484808BE050F}"/>
              </a:ext>
            </a:extLst>
          </p:cNvPr>
          <p:cNvGraphicFramePr>
            <a:graphicFrameLocks noGrp="1"/>
          </p:cNvGraphicFramePr>
          <p:nvPr/>
        </p:nvGraphicFramePr>
        <p:xfrm>
          <a:off x="609600" y="1824038"/>
          <a:ext cx="5638800" cy="2003427"/>
        </p:xfrm>
        <a:graphic>
          <a:graphicData uri="http://schemas.openxmlformats.org/drawingml/2006/table">
            <a:tbl>
              <a:tblPr firstRow="1" bandRow="1">
                <a:tableStyleId>{7E9639D4-E3E2-4D34-9284-5A2195B3D0D7}</a:tableStyleId>
              </a:tblPr>
              <a:tblGrid>
                <a:gridCol w="1219200">
                  <a:extLst>
                    <a:ext uri="{9D8B030D-6E8A-4147-A177-3AD203B41FA5}">
                      <a16:colId xmlns:a16="http://schemas.microsoft.com/office/drawing/2014/main" val="20000"/>
                    </a:ext>
                  </a:extLst>
                </a:gridCol>
                <a:gridCol w="685800">
                  <a:extLst>
                    <a:ext uri="{9D8B030D-6E8A-4147-A177-3AD203B41FA5}">
                      <a16:colId xmlns:a16="http://schemas.microsoft.com/office/drawing/2014/main" val="20001"/>
                    </a:ext>
                  </a:extLst>
                </a:gridCol>
                <a:gridCol w="533400">
                  <a:extLst>
                    <a:ext uri="{9D8B030D-6E8A-4147-A177-3AD203B41FA5}">
                      <a16:colId xmlns:a16="http://schemas.microsoft.com/office/drawing/2014/main" val="20002"/>
                    </a:ext>
                  </a:extLst>
                </a:gridCol>
                <a:gridCol w="1600200">
                  <a:extLst>
                    <a:ext uri="{9D8B030D-6E8A-4147-A177-3AD203B41FA5}">
                      <a16:colId xmlns:a16="http://schemas.microsoft.com/office/drawing/2014/main" val="20003"/>
                    </a:ext>
                  </a:extLst>
                </a:gridCol>
                <a:gridCol w="762000">
                  <a:extLst>
                    <a:ext uri="{9D8B030D-6E8A-4147-A177-3AD203B41FA5}">
                      <a16:colId xmlns:a16="http://schemas.microsoft.com/office/drawing/2014/main" val="20004"/>
                    </a:ext>
                  </a:extLst>
                </a:gridCol>
                <a:gridCol w="838200">
                  <a:extLst>
                    <a:ext uri="{9D8B030D-6E8A-4147-A177-3AD203B41FA5}">
                      <a16:colId xmlns:a16="http://schemas.microsoft.com/office/drawing/2014/main" val="20005"/>
                    </a:ext>
                  </a:extLst>
                </a:gridCol>
              </a:tblGrid>
              <a:tr h="461939">
                <a:tc>
                  <a:txBody>
                    <a:bodyPr/>
                    <a:lstStyle/>
                    <a:p>
                      <a:pPr algn="ctr"/>
                      <a:r>
                        <a:rPr lang="en-US" sz="1100" u="sng" dirty="0">
                          <a:solidFill>
                            <a:srgbClr val="0070C0"/>
                          </a:solidFill>
                        </a:rPr>
                        <a:t>Primary</a:t>
                      </a:r>
                      <a:r>
                        <a:rPr lang="en-US" sz="1100" dirty="0"/>
                        <a:t> Material Type</a:t>
                      </a:r>
                    </a:p>
                  </a:txBody>
                  <a:tcPr marT="45728" marB="45728"/>
                </a:tc>
                <a:tc>
                  <a:txBody>
                    <a:bodyPr/>
                    <a:lstStyle/>
                    <a:p>
                      <a:pPr algn="ctr"/>
                      <a:r>
                        <a:rPr lang="en-US" sz="1100" dirty="0"/>
                        <a:t>OD</a:t>
                      </a:r>
                    </a:p>
                  </a:txBody>
                  <a:tcPr marT="45728" marB="45728"/>
                </a:tc>
                <a:tc>
                  <a:txBody>
                    <a:bodyPr/>
                    <a:lstStyle/>
                    <a:p>
                      <a:pPr algn="ctr"/>
                      <a:r>
                        <a:rPr lang="en-US" sz="1100" dirty="0"/>
                        <a:t>Thick-ness</a:t>
                      </a:r>
                    </a:p>
                  </a:txBody>
                  <a:tcPr marT="45728" marB="45728"/>
                </a:tc>
                <a:tc>
                  <a:txBody>
                    <a:bodyPr/>
                    <a:lstStyle/>
                    <a:p>
                      <a:pPr algn="ctr"/>
                      <a:r>
                        <a:rPr lang="en-US" sz="1100" dirty="0"/>
                        <a:t>Material Type </a:t>
                      </a:r>
                      <a:r>
                        <a:rPr lang="en-US" sz="1100" u="sng" dirty="0">
                          <a:solidFill>
                            <a:srgbClr val="0070C0"/>
                          </a:solidFill>
                        </a:rPr>
                        <a:t>Minimum</a:t>
                      </a:r>
                      <a:r>
                        <a:rPr lang="en-US" sz="1100" dirty="0"/>
                        <a:t> Yield Strength</a:t>
                      </a:r>
                    </a:p>
                  </a:txBody>
                  <a:tcPr marT="45728" marB="45728"/>
                </a:tc>
                <a:tc>
                  <a:txBody>
                    <a:bodyPr/>
                    <a:lstStyle/>
                    <a:p>
                      <a:pPr algn="ctr"/>
                      <a:r>
                        <a:rPr lang="en-US" sz="1100" dirty="0"/>
                        <a:t>Invoice Date</a:t>
                      </a:r>
                    </a:p>
                  </a:txBody>
                  <a:tcPr marT="45728" marB="45728"/>
                </a:tc>
                <a:tc>
                  <a:txBody>
                    <a:bodyPr/>
                    <a:lstStyle/>
                    <a:p>
                      <a:pPr algn="ctr"/>
                      <a:r>
                        <a:rPr lang="en-US" sz="1100" dirty="0"/>
                        <a:t>Qty purchased</a:t>
                      </a:r>
                    </a:p>
                  </a:txBody>
                  <a:tcPr marT="45728" marB="45728"/>
                </a:tc>
                <a:extLst>
                  <a:ext uri="{0D108BD9-81ED-4DB2-BD59-A6C34878D82A}">
                    <a16:rowId xmlns:a16="http://schemas.microsoft.com/office/drawing/2014/main" val="10000"/>
                  </a:ext>
                </a:extLst>
              </a:tr>
              <a:tr h="385372">
                <a:tc>
                  <a:txBody>
                    <a:bodyPr/>
                    <a:lstStyle/>
                    <a:p>
                      <a:pPr algn="ctr"/>
                      <a:endParaRPr lang="en-US" sz="1100" dirty="0"/>
                    </a:p>
                  </a:txBody>
                  <a:tcPr marT="45728" marB="45728">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solidFill>
                      <a:schemeClr val="bg1"/>
                    </a:solidFill>
                  </a:tcPr>
                </a:tc>
                <a:extLst>
                  <a:ext uri="{0D108BD9-81ED-4DB2-BD59-A6C34878D82A}">
                    <a16:rowId xmlns:a16="http://schemas.microsoft.com/office/drawing/2014/main" val="10001"/>
                  </a:ext>
                </a:extLst>
              </a:tr>
              <a:tr h="385372">
                <a:tc>
                  <a:txBody>
                    <a:bodyPr/>
                    <a:lstStyle/>
                    <a:p>
                      <a:pPr algn="ctr"/>
                      <a:endParaRPr lang="en-US" sz="1100" dirty="0"/>
                    </a:p>
                  </a:txBody>
                  <a:tcPr marT="45728" marB="45728">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solidFill>
                      <a:schemeClr val="bg1"/>
                    </a:solidFill>
                  </a:tcPr>
                </a:tc>
                <a:extLst>
                  <a:ext uri="{0D108BD9-81ED-4DB2-BD59-A6C34878D82A}">
                    <a16:rowId xmlns:a16="http://schemas.microsoft.com/office/drawing/2014/main" val="10002"/>
                  </a:ext>
                </a:extLst>
              </a:tr>
              <a:tr h="385372">
                <a:tc>
                  <a:txBody>
                    <a:bodyPr/>
                    <a:lstStyle/>
                    <a:p>
                      <a:pPr algn="ctr"/>
                      <a:endParaRPr lang="en-US" sz="1100" dirty="0"/>
                    </a:p>
                  </a:txBody>
                  <a:tcPr marT="45728" marB="45728">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solidFill>
                      <a:schemeClr val="bg1"/>
                    </a:solidFill>
                  </a:tcPr>
                </a:tc>
                <a:extLst>
                  <a:ext uri="{0D108BD9-81ED-4DB2-BD59-A6C34878D82A}">
                    <a16:rowId xmlns:a16="http://schemas.microsoft.com/office/drawing/2014/main" val="10003"/>
                  </a:ext>
                </a:extLst>
              </a:tr>
              <a:tr h="385372">
                <a:tc>
                  <a:txBody>
                    <a:bodyPr/>
                    <a:lstStyle/>
                    <a:p>
                      <a:pPr algn="ctr"/>
                      <a:endParaRPr lang="en-US" sz="1100" dirty="0"/>
                    </a:p>
                  </a:txBody>
                  <a:tcPr marT="45728" marB="45728">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699928010"/>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Professional Fabrication">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E8CBF87F-57F9-BDE6-75B9-EAA109B1E46A}"/>
              </a:ext>
            </a:extLst>
          </p:cNvPr>
          <p:cNvSpPr>
            <a:spLocks noChangeArrowheads="1"/>
          </p:cNvSpPr>
          <p:nvPr userDrawn="1"/>
        </p:nvSpPr>
        <p:spPr bwMode="auto">
          <a:xfrm>
            <a:off x="382588" y="1641475"/>
            <a:ext cx="6100762" cy="5478463"/>
          </a:xfrm>
          <a:prstGeom prst="rect">
            <a:avLst/>
          </a:prstGeom>
          <a:noFill/>
          <a:ln>
            <a:noFill/>
          </a:ln>
          <a:effectLst/>
        </p:spPr>
        <p:txBody>
          <a:bodyPr lIns="0" tIns="0" rIns="0" bIns="0">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r>
              <a:rPr lang="en-US" altLang="en-US" sz="1100" b="1" dirty="0">
                <a:cs typeface="Times New Roman" panose="02020603050405020304" pitchFamily="18" charset="0"/>
              </a:rPr>
              <a:t>SCHOOL NAME</a:t>
            </a:r>
            <a:r>
              <a:rPr lang="en-US" altLang="en-US" sz="1100" dirty="0">
                <a:cs typeface="Times New Roman" panose="02020603050405020304" pitchFamily="18" charset="0"/>
              </a:rPr>
              <a:t> </a:t>
            </a:r>
            <a:r>
              <a:rPr lang="en-US" altLang="en-US" sz="1100" u="sng" dirty="0">
                <a:cs typeface="Times New Roman" panose="02020603050405020304" pitchFamily="18" charset="0"/>
              </a:rPr>
              <a:t>___________________                        ______</a:t>
            </a:r>
            <a:r>
              <a:rPr lang="en-US" altLang="en-US" sz="1100" b="1" dirty="0">
                <a:cs typeface="Times New Roman" panose="02020603050405020304" pitchFamily="18" charset="0"/>
              </a:rPr>
              <a:t>	TEAM NAME</a:t>
            </a:r>
            <a:r>
              <a:rPr lang="en-US" altLang="en-US" sz="1100" u="sng" dirty="0">
                <a:cs typeface="Times New Roman" panose="02020603050405020304" pitchFamily="18" charset="0"/>
              </a:rPr>
              <a:t>_______________________ </a:t>
            </a:r>
            <a:r>
              <a:rPr lang="en-US" altLang="en-US" sz="1100" b="1" u="sng" dirty="0">
                <a:cs typeface="Times New Roman" panose="02020603050405020304" pitchFamily="18" charset="0"/>
              </a:rPr>
              <a:t>  </a:t>
            </a:r>
            <a:r>
              <a:rPr lang="en-US" altLang="en-US" sz="1100" b="1" i="1" u="sng" dirty="0">
                <a:cs typeface="Times New Roman" panose="02020603050405020304" pitchFamily="18" charset="0"/>
              </a:rPr>
              <a:t>    </a:t>
            </a:r>
            <a:endParaRPr lang="en-US" altLang="en-US" sz="600" dirty="0"/>
          </a:p>
          <a:p>
            <a:pPr>
              <a:defRPr/>
            </a:pPr>
            <a:r>
              <a:rPr lang="en-US" altLang="en-US" sz="900" b="1" dirty="0">
                <a:cs typeface="Times New Roman" panose="02020603050405020304" pitchFamily="18" charset="0"/>
              </a:rPr>
              <a:t>		</a:t>
            </a:r>
            <a:endParaRPr lang="en-US" altLang="en-US" sz="600" dirty="0"/>
          </a:p>
          <a:p>
            <a:pPr algn="ctr">
              <a:defRPr/>
            </a:pPr>
            <a:r>
              <a:rPr lang="en-US" altLang="en-US" sz="1100" b="1" dirty="0">
                <a:cs typeface="Times New Roman" panose="02020603050405020304" pitchFamily="18" charset="0"/>
              </a:rPr>
              <a:t>This sheet MUST be completed and submitted in accordance with the competition rules.</a:t>
            </a:r>
            <a:br>
              <a:rPr lang="en-US" altLang="en-US" sz="1100" b="1" dirty="0">
                <a:cs typeface="Times New Roman" panose="02020603050405020304" pitchFamily="18" charset="0"/>
              </a:rPr>
            </a:br>
            <a:r>
              <a:rPr lang="en-US" altLang="en-US" sz="1100" b="1" dirty="0">
                <a:cs typeface="Times New Roman" panose="02020603050405020304" pitchFamily="18" charset="0"/>
              </a:rPr>
              <a:t>Failure to do so will result in penalty.</a:t>
            </a:r>
          </a:p>
          <a:p>
            <a:pPr>
              <a:defRPr/>
            </a:pPr>
            <a:endParaRPr lang="en-US" altLang="en-US" sz="1100" b="1" dirty="0"/>
          </a:p>
          <a:p>
            <a:pPr>
              <a:defRPr/>
            </a:pPr>
            <a:r>
              <a:rPr lang="en-US" altLang="en-US" sz="1100" b="1" dirty="0">
                <a:cs typeface="Times New Roman" panose="02020603050405020304" pitchFamily="18" charset="0"/>
              </a:rPr>
              <a:t>Purpose:       </a:t>
            </a:r>
            <a:r>
              <a:rPr lang="en-US" altLang="en-US" sz="1100" dirty="0">
                <a:cs typeface="Times New Roman" panose="02020603050405020304" pitchFamily="18" charset="0"/>
              </a:rPr>
              <a:t>The purpose of this sheet is for the teams to declare any and all frame members that were professionally fabricated and or professionally welded. </a:t>
            </a:r>
          </a:p>
          <a:p>
            <a:pPr>
              <a:defRPr/>
            </a:pPr>
            <a:endParaRPr lang="en-US" altLang="en-US" sz="600" dirty="0"/>
          </a:p>
          <a:p>
            <a:pPr marL="457200" lvl="1" indent="0">
              <a:defRPr/>
            </a:pPr>
            <a:r>
              <a:rPr lang="en-US" altLang="en-US" sz="1100" dirty="0">
                <a:cs typeface="Times New Roman" panose="02020603050405020304" pitchFamily="18" charset="0"/>
              </a:rPr>
              <a:t> </a:t>
            </a:r>
          </a:p>
          <a:p>
            <a:pPr marL="228600" indent="-228600">
              <a:buFontTx/>
              <a:buAutoNum type="arabicPeriod"/>
              <a:defRPr/>
            </a:pPr>
            <a:r>
              <a:rPr lang="en-US" altLang="en-US" sz="1100" dirty="0">
                <a:cs typeface="Times New Roman" panose="02020603050405020304" pitchFamily="18" charset="0"/>
              </a:rPr>
              <a:t>Tubes professionally fabricated (cut, bent, or notched)? </a:t>
            </a:r>
            <a:r>
              <a:rPr lang="en-US" altLang="en-US" sz="1600" b="1" dirty="0">
                <a:cs typeface="Times New Roman" panose="02020603050405020304" pitchFamily="18" charset="0"/>
              </a:rPr>
              <a:t>Yes</a:t>
            </a:r>
            <a:r>
              <a:rPr lang="en-US" altLang="en-US" sz="1100" dirty="0">
                <a:cs typeface="Times New Roman" panose="02020603050405020304" pitchFamily="18" charset="0"/>
              </a:rPr>
              <a:t>    </a:t>
            </a:r>
            <a:r>
              <a:rPr lang="en-US" altLang="en-US" sz="1600" b="1" dirty="0">
                <a:cs typeface="Times New Roman" panose="02020603050405020304" pitchFamily="18" charset="0"/>
              </a:rPr>
              <a:t>No</a:t>
            </a:r>
            <a:r>
              <a:rPr lang="en-US" altLang="en-US" sz="1100" dirty="0">
                <a:cs typeface="Times New Roman" panose="02020603050405020304" pitchFamily="18" charset="0"/>
              </a:rPr>
              <a:t>    (Circle answer, if no question 2 can be skipped)</a:t>
            </a:r>
          </a:p>
          <a:p>
            <a:pPr marL="457200" lvl="1" indent="0">
              <a:defRPr/>
            </a:pPr>
            <a:r>
              <a:rPr lang="en-US" altLang="en-US" sz="1100" dirty="0">
                <a:cs typeface="Times New Roman" panose="02020603050405020304" pitchFamily="18" charset="0"/>
              </a:rPr>
              <a:t>Please mark each tube that was professionally fabricated. </a:t>
            </a:r>
          </a:p>
          <a:p>
            <a:pPr marL="457200" lvl="1" indent="0">
              <a:defRPr/>
            </a:pPr>
            <a:r>
              <a:rPr lang="en-US" altLang="en-US" sz="1100" dirty="0">
                <a:cs typeface="Times New Roman" panose="02020603050405020304" pitchFamily="18" charset="0"/>
              </a:rPr>
              <a:t>RRH </a:t>
            </a:r>
            <a:r>
              <a:rPr lang="en-US" altLang="en-US" dirty="0">
                <a:latin typeface="+mn-lt"/>
                <a:cs typeface="Times New Roman" panose="02020603050405020304" pitchFamily="18" charset="0"/>
              </a:rPr>
              <a:t>□	 </a:t>
            </a:r>
            <a:r>
              <a:rPr lang="en-US" altLang="en-US" sz="1100" dirty="0">
                <a:latin typeface="+mn-lt"/>
                <a:cs typeface="Times New Roman" panose="02020603050405020304" pitchFamily="18" charset="0"/>
              </a:rPr>
              <a:t>RHO </a:t>
            </a:r>
            <a:r>
              <a:rPr lang="en-US" altLang="en-US" dirty="0">
                <a:solidFill>
                  <a:prstClr val="black"/>
                </a:solidFill>
                <a:latin typeface="Calibri"/>
                <a:cs typeface="Times New Roman" panose="02020603050405020304" pitchFamily="18" charset="0"/>
              </a:rPr>
              <a:t>□</a:t>
            </a:r>
            <a:r>
              <a:rPr lang="en-US" altLang="en-US" sz="1100" dirty="0">
                <a:latin typeface="+mn-lt"/>
                <a:cs typeface="Times New Roman" panose="02020603050405020304" pitchFamily="18" charset="0"/>
              </a:rPr>
              <a:t>   FBM </a:t>
            </a:r>
            <a:r>
              <a:rPr lang="en-US" altLang="en-US" dirty="0">
                <a:solidFill>
                  <a:prstClr val="black"/>
                </a:solidFill>
                <a:latin typeface="Calibri"/>
                <a:cs typeface="Times New Roman" panose="02020603050405020304" pitchFamily="18" charset="0"/>
              </a:rPr>
              <a:t>□</a:t>
            </a:r>
            <a:r>
              <a:rPr lang="en-US" altLang="en-US" sz="1100" dirty="0">
                <a:latin typeface="+mn-lt"/>
                <a:cs typeface="Times New Roman" panose="02020603050405020304" pitchFamily="18" charset="0"/>
              </a:rPr>
              <a:t>   ALC </a:t>
            </a:r>
            <a:r>
              <a:rPr lang="en-US" altLang="en-US" dirty="0">
                <a:solidFill>
                  <a:prstClr val="black"/>
                </a:solidFill>
                <a:latin typeface="Calibri"/>
                <a:cs typeface="Times New Roman" panose="02020603050405020304" pitchFamily="18" charset="0"/>
              </a:rPr>
              <a:t>□  </a:t>
            </a:r>
            <a:r>
              <a:rPr lang="en-US" altLang="en-US" sz="1100" dirty="0">
                <a:latin typeface="+mn-lt"/>
                <a:cs typeface="Times New Roman" panose="02020603050405020304" pitchFamily="18" charset="0"/>
              </a:rPr>
              <a:t>BLC </a:t>
            </a:r>
            <a:r>
              <a:rPr lang="en-US" altLang="en-US" dirty="0">
                <a:solidFill>
                  <a:prstClr val="black"/>
                </a:solidFill>
                <a:latin typeface="Calibri"/>
                <a:cs typeface="Times New Roman" panose="02020603050405020304" pitchFamily="18" charset="0"/>
              </a:rPr>
              <a:t>□ </a:t>
            </a:r>
            <a:r>
              <a:rPr lang="en-US" altLang="en-US" sz="1100" dirty="0">
                <a:latin typeface="+mn-lt"/>
                <a:cs typeface="Times New Roman" panose="02020603050405020304" pitchFamily="18" charset="0"/>
              </a:rPr>
              <a:t>  CLC </a:t>
            </a:r>
            <a:r>
              <a:rPr lang="en-US" altLang="en-US" dirty="0">
                <a:solidFill>
                  <a:prstClr val="black"/>
                </a:solidFill>
                <a:latin typeface="Calibri"/>
                <a:cs typeface="Times New Roman" panose="02020603050405020304" pitchFamily="18" charset="0"/>
              </a:rPr>
              <a:t>□   </a:t>
            </a:r>
            <a:r>
              <a:rPr lang="en-US" altLang="en-US" sz="1100" dirty="0">
                <a:latin typeface="+mn-lt"/>
                <a:cs typeface="Times New Roman" panose="02020603050405020304" pitchFamily="18" charset="0"/>
              </a:rPr>
              <a:t>DLC </a:t>
            </a:r>
            <a:r>
              <a:rPr lang="en-US" altLang="en-US" dirty="0">
                <a:solidFill>
                  <a:prstClr val="black"/>
                </a:solidFill>
                <a:latin typeface="Calibri"/>
                <a:cs typeface="Times New Roman" panose="02020603050405020304" pitchFamily="18" charset="0"/>
              </a:rPr>
              <a:t>□   </a:t>
            </a:r>
            <a:r>
              <a:rPr lang="en-US" altLang="en-US" sz="1100" dirty="0">
                <a:latin typeface="+mn-lt"/>
                <a:cs typeface="Times New Roman" panose="02020603050405020304" pitchFamily="18" charset="0"/>
              </a:rPr>
              <a:t>FLC </a:t>
            </a:r>
            <a:r>
              <a:rPr lang="en-US" altLang="en-US" dirty="0">
                <a:solidFill>
                  <a:prstClr val="black"/>
                </a:solidFill>
                <a:latin typeface="Calibri"/>
                <a:cs typeface="Times New Roman" panose="02020603050405020304" pitchFamily="18" charset="0"/>
              </a:rPr>
              <a:t>□   </a:t>
            </a:r>
            <a:r>
              <a:rPr lang="en-US" altLang="en-US" sz="1100" dirty="0">
                <a:latin typeface="+mn-lt"/>
                <a:cs typeface="Times New Roman" panose="02020603050405020304" pitchFamily="18" charset="0"/>
              </a:rPr>
              <a:t>LFS </a:t>
            </a:r>
            <a:r>
              <a:rPr lang="en-US" altLang="en-US" dirty="0">
                <a:solidFill>
                  <a:prstClr val="black"/>
                </a:solidFill>
                <a:latin typeface="Calibri"/>
                <a:cs typeface="Times New Roman" panose="02020603050405020304" pitchFamily="18" charset="0"/>
              </a:rPr>
              <a:t>□ </a:t>
            </a:r>
            <a:endParaRPr lang="en-US" altLang="en-US" sz="1100" dirty="0">
              <a:solidFill>
                <a:prstClr val="black"/>
              </a:solidFill>
              <a:latin typeface="Calibri"/>
              <a:cs typeface="Times New Roman" panose="02020603050405020304" pitchFamily="18" charset="0"/>
            </a:endParaRPr>
          </a:p>
          <a:p>
            <a:pPr marL="457200" lvl="1" indent="0">
              <a:defRPr/>
            </a:pPr>
            <a:r>
              <a:rPr lang="en-US" altLang="en-US" sz="1100" dirty="0">
                <a:solidFill>
                  <a:prstClr val="black"/>
                </a:solidFill>
                <a:latin typeface="Calibri"/>
                <a:cs typeface="Times New Roman" panose="02020603050405020304" pitchFamily="18" charset="0"/>
              </a:rPr>
              <a:t>LDB </a:t>
            </a:r>
            <a:r>
              <a:rPr lang="en-US" altLang="en-US" dirty="0">
                <a:solidFill>
                  <a:prstClr val="black"/>
                </a:solidFill>
                <a:latin typeface="Calibri"/>
                <a:cs typeface="Times New Roman" panose="02020603050405020304" pitchFamily="18" charset="0"/>
              </a:rPr>
              <a:t>□ </a:t>
            </a:r>
            <a:r>
              <a:rPr lang="en-US" altLang="en-US" sz="1100" dirty="0">
                <a:solidFill>
                  <a:prstClr val="black"/>
                </a:solidFill>
                <a:latin typeface="Calibri"/>
                <a:cs typeface="Times New Roman" panose="02020603050405020304" pitchFamily="18" charset="0"/>
              </a:rPr>
              <a:t> SIM </a:t>
            </a:r>
            <a:r>
              <a:rPr lang="en-US" altLang="en-US" dirty="0">
                <a:solidFill>
                  <a:prstClr val="black"/>
                </a:solidFill>
                <a:latin typeface="Calibri"/>
                <a:cs typeface="Times New Roman" panose="02020603050405020304" pitchFamily="18" charset="0"/>
              </a:rPr>
              <a:t>□ </a:t>
            </a:r>
            <a:r>
              <a:rPr lang="en-US" altLang="en-US" sz="1100" dirty="0">
                <a:solidFill>
                  <a:prstClr val="black"/>
                </a:solidFill>
                <a:latin typeface="Calibri"/>
                <a:cs typeface="Times New Roman" panose="02020603050405020304" pitchFamily="18" charset="0"/>
              </a:rPr>
              <a:t>FAB </a:t>
            </a:r>
            <a:r>
              <a:rPr lang="en-US" altLang="en-US" dirty="0">
                <a:solidFill>
                  <a:prstClr val="black"/>
                </a:solidFill>
                <a:latin typeface="Calibri"/>
                <a:cs typeface="Times New Roman" panose="02020603050405020304" pitchFamily="18" charset="0"/>
              </a:rPr>
              <a:t>□ </a:t>
            </a:r>
            <a:r>
              <a:rPr lang="en-US" altLang="en-US" sz="1100" dirty="0">
                <a:solidFill>
                  <a:prstClr val="black"/>
                </a:solidFill>
                <a:latin typeface="Calibri"/>
                <a:cs typeface="Times New Roman" panose="02020603050405020304" pitchFamily="18" charset="0"/>
              </a:rPr>
              <a:t>USM  </a:t>
            </a:r>
            <a:r>
              <a:rPr lang="en-US" altLang="en-US" dirty="0">
                <a:solidFill>
                  <a:prstClr val="black"/>
                </a:solidFill>
                <a:latin typeface="Calibri"/>
                <a:cs typeface="Times New Roman" panose="02020603050405020304" pitchFamily="18" charset="0"/>
              </a:rPr>
              <a:t>□ </a:t>
            </a:r>
            <a:r>
              <a:rPr lang="en-US" altLang="en-US" sz="1100" dirty="0">
                <a:solidFill>
                  <a:prstClr val="black"/>
                </a:solidFill>
                <a:latin typeface="Calibri"/>
                <a:cs typeface="Times New Roman" panose="02020603050405020304" pitchFamily="18" charset="0"/>
              </a:rPr>
              <a:t>RLC </a:t>
            </a:r>
            <a:r>
              <a:rPr lang="en-US" altLang="en-US" dirty="0">
                <a:solidFill>
                  <a:prstClr val="black"/>
                </a:solidFill>
                <a:latin typeface="Calibri"/>
                <a:cs typeface="Times New Roman" panose="02020603050405020304" pitchFamily="18" charset="0"/>
              </a:rPr>
              <a:t>□ </a:t>
            </a:r>
            <a:endParaRPr lang="en-US" altLang="en-US" sz="1100" dirty="0">
              <a:solidFill>
                <a:prstClr val="black"/>
              </a:solidFill>
              <a:latin typeface="Calibri"/>
              <a:cs typeface="Times New Roman" panose="02020603050405020304" pitchFamily="18" charset="0"/>
            </a:endParaRPr>
          </a:p>
          <a:p>
            <a:pPr marL="457200" lvl="1" indent="0">
              <a:defRPr/>
            </a:pPr>
            <a:endParaRPr lang="en-US" altLang="en-US" sz="1100" dirty="0">
              <a:cs typeface="Times New Roman" panose="02020603050405020304" pitchFamily="18" charset="0"/>
            </a:endParaRPr>
          </a:p>
          <a:p>
            <a:pPr>
              <a:defRPr/>
            </a:pPr>
            <a:r>
              <a:rPr lang="en-US" altLang="en-US" sz="1100" dirty="0"/>
              <a:t>2.</a:t>
            </a:r>
            <a:r>
              <a:rPr lang="en-US" altLang="en-US" sz="1100" dirty="0">
                <a:cs typeface="Times New Roman" panose="02020603050405020304" pitchFamily="18" charset="0"/>
              </a:rPr>
              <a:t> Mark the equipment that the team does not have access to use for frame fabrication that required them</a:t>
            </a:r>
          </a:p>
          <a:p>
            <a:pPr>
              <a:defRPr/>
            </a:pPr>
            <a:r>
              <a:rPr lang="en-US" altLang="en-US" sz="1100" dirty="0">
                <a:cs typeface="Times New Roman" panose="02020603050405020304" pitchFamily="18" charset="0"/>
              </a:rPr>
              <a:t>    to outsource the component?</a:t>
            </a:r>
          </a:p>
          <a:p>
            <a:pPr>
              <a:defRPr/>
            </a:pPr>
            <a:endParaRPr lang="en-US" altLang="en-US" sz="1100" dirty="0">
              <a:cs typeface="Times New Roman" panose="02020603050405020304" pitchFamily="18" charset="0"/>
            </a:endParaRPr>
          </a:p>
          <a:p>
            <a:pPr marL="457200" lvl="1" indent="0">
              <a:defRPr/>
            </a:pPr>
            <a:r>
              <a:rPr lang="en-US" altLang="en-US" sz="1100" dirty="0">
                <a:solidFill>
                  <a:prstClr val="black"/>
                </a:solidFill>
                <a:cs typeface="Times New Roman" panose="02020603050405020304" pitchFamily="18" charset="0"/>
              </a:rPr>
              <a:t>Tube Bender </a:t>
            </a:r>
            <a:r>
              <a:rPr lang="en-US" altLang="en-US" dirty="0">
                <a:solidFill>
                  <a:prstClr val="black"/>
                </a:solidFill>
                <a:latin typeface="Calibri"/>
                <a:cs typeface="Times New Roman" panose="02020603050405020304" pitchFamily="18" charset="0"/>
              </a:rPr>
              <a:t>□ </a:t>
            </a:r>
            <a:r>
              <a:rPr lang="en-US" altLang="en-US" sz="1100" dirty="0">
                <a:solidFill>
                  <a:prstClr val="black"/>
                </a:solidFill>
                <a:latin typeface="Calibri"/>
                <a:cs typeface="Times New Roman" panose="02020603050405020304" pitchFamily="18" charset="0"/>
              </a:rPr>
              <a:t>Tube Notching/Radiusing Equipment</a:t>
            </a:r>
            <a:r>
              <a:rPr lang="en-US" altLang="en-US" dirty="0">
                <a:solidFill>
                  <a:prstClr val="black"/>
                </a:solidFill>
                <a:latin typeface="Calibri"/>
                <a:cs typeface="Times New Roman" panose="02020603050405020304" pitchFamily="18" charset="0"/>
              </a:rPr>
              <a:t> □</a:t>
            </a:r>
            <a:r>
              <a:rPr lang="en-US" altLang="en-US" sz="1100" dirty="0">
                <a:solidFill>
                  <a:prstClr val="black"/>
                </a:solidFill>
                <a:latin typeface="Calibri"/>
                <a:cs typeface="Times New Roman" panose="02020603050405020304" pitchFamily="18" charset="0"/>
              </a:rPr>
              <a:t>   Tube Angle/Straight Cut Equipment </a:t>
            </a:r>
            <a:r>
              <a:rPr lang="en-US" altLang="en-US" dirty="0">
                <a:solidFill>
                  <a:prstClr val="black"/>
                </a:solidFill>
                <a:latin typeface="Calibri"/>
                <a:cs typeface="Times New Roman" panose="02020603050405020304" pitchFamily="18" charset="0"/>
              </a:rPr>
              <a:t>□</a:t>
            </a:r>
          </a:p>
          <a:p>
            <a:pPr marL="457200" lvl="1" indent="0">
              <a:defRPr/>
            </a:pPr>
            <a:endParaRPr lang="en-US" altLang="en-US" sz="1100" b="1" i="1" u="sng" dirty="0">
              <a:cs typeface="Times New Roman" panose="02020603050405020304" pitchFamily="18" charset="0"/>
            </a:endParaRPr>
          </a:p>
          <a:p>
            <a:pPr>
              <a:defRPr/>
            </a:pPr>
            <a:r>
              <a:rPr lang="en-US" altLang="en-US" sz="1100" dirty="0">
                <a:cs typeface="Times New Roman" panose="02020603050405020304" pitchFamily="18" charset="0"/>
              </a:rPr>
              <a:t>3. Were any weld joins on the frame professionally welded? </a:t>
            </a:r>
            <a:r>
              <a:rPr lang="en-US" altLang="en-US" sz="1600" b="1" dirty="0">
                <a:cs typeface="Times New Roman" panose="02020603050405020304" pitchFamily="18" charset="0"/>
              </a:rPr>
              <a:t>Yes   No</a:t>
            </a:r>
          </a:p>
          <a:p>
            <a:pPr>
              <a:tabLst>
                <a:tab pos="457200" algn="l"/>
              </a:tabLst>
              <a:defRPr/>
            </a:pPr>
            <a:r>
              <a:rPr lang="en-US" altLang="en-US" sz="1100" dirty="0">
                <a:cs typeface="Times New Roman" panose="02020603050405020304" pitchFamily="18" charset="0"/>
              </a:rPr>
              <a:t>	If yes, please answer the following questions.</a:t>
            </a:r>
            <a:endParaRPr lang="en-US" altLang="en-US" sz="600" dirty="0"/>
          </a:p>
          <a:p>
            <a:pPr>
              <a:lnSpc>
                <a:spcPct val="200000"/>
              </a:lnSpc>
              <a:tabLst>
                <a:tab pos="457200" algn="l"/>
              </a:tabLst>
              <a:defRPr/>
            </a:pPr>
            <a:r>
              <a:rPr lang="en-US" altLang="en-US" sz="1100" dirty="0">
                <a:cs typeface="Times New Roman" panose="02020603050405020304" pitchFamily="18" charset="0"/>
              </a:rPr>
              <a:t>	Number of joints professionally welded: ______________________</a:t>
            </a:r>
          </a:p>
          <a:p>
            <a:pPr>
              <a:lnSpc>
                <a:spcPct val="200000"/>
              </a:lnSpc>
              <a:tabLst>
                <a:tab pos="457200" algn="l"/>
              </a:tabLst>
              <a:defRPr/>
            </a:pPr>
            <a:r>
              <a:rPr lang="en-US" altLang="en-US" sz="1100" dirty="0">
                <a:cs typeface="Times New Roman" panose="02020603050405020304" pitchFamily="18" charset="0"/>
              </a:rPr>
              <a:t>	Name of Welder:_______________________________</a:t>
            </a:r>
          </a:p>
          <a:p>
            <a:pPr>
              <a:defRPr/>
            </a:pPr>
            <a:endParaRPr lang="en-US" altLang="en-US" sz="600" dirty="0"/>
          </a:p>
          <a:p>
            <a:pPr algn="ctr">
              <a:defRPr/>
            </a:pPr>
            <a:r>
              <a:rPr lang="en-US" altLang="en-US" sz="1100" b="1" dirty="0">
                <a:cs typeface="Times New Roman" panose="02020603050405020304" pitchFamily="18" charset="0"/>
              </a:rPr>
              <a:t>WE HAVE EXAMINED THE ABOVE INFORMATION AND TO THE BEST OF OUR </a:t>
            </a:r>
            <a:br>
              <a:rPr lang="en-US" altLang="en-US" sz="1100" b="1" dirty="0">
                <a:cs typeface="Times New Roman" panose="02020603050405020304" pitchFamily="18" charset="0"/>
              </a:rPr>
            </a:br>
            <a:r>
              <a:rPr lang="en-US" altLang="en-US" sz="1100" b="1" dirty="0">
                <a:cs typeface="Times New Roman" panose="02020603050405020304" pitchFamily="18" charset="0"/>
              </a:rPr>
              <a:t>KNOWLEDGE DEEM IT TO BE ACCURATE.</a:t>
            </a:r>
            <a:endParaRPr lang="en-US" altLang="en-US" sz="600" dirty="0"/>
          </a:p>
          <a:p>
            <a:pPr>
              <a:defRPr/>
            </a:pPr>
            <a:endParaRPr lang="en-US" altLang="en-US" dirty="0"/>
          </a:p>
        </p:txBody>
      </p:sp>
      <p:sp>
        <p:nvSpPr>
          <p:cNvPr id="3" name="Text Box 35">
            <a:extLst>
              <a:ext uri="{FF2B5EF4-FFF2-40B4-BE49-F238E27FC236}">
                <a16:creationId xmlns:a16="http://schemas.microsoft.com/office/drawing/2014/main" id="{0D40ACB3-56A5-ADEC-AA9C-03EDDF7A58AE}"/>
              </a:ext>
            </a:extLst>
          </p:cNvPr>
          <p:cNvSpPr txBox="1">
            <a:spLocks noChangeArrowheads="1"/>
          </p:cNvSpPr>
          <p:nvPr userDrawn="1"/>
        </p:nvSpPr>
        <p:spPr bwMode="auto">
          <a:xfrm>
            <a:off x="360363" y="6892925"/>
            <a:ext cx="6067425" cy="1619250"/>
          </a:xfrm>
          <a:prstGeom prst="rect">
            <a:avLst/>
          </a:prstGeom>
          <a:solidFill>
            <a:srgbClr val="FFFFFF"/>
          </a:solidFill>
          <a:ln w="9525">
            <a:solidFill>
              <a:srgbClr val="000000"/>
            </a:solidFill>
            <a:miter lim="800000"/>
            <a:headEnd/>
            <a:tailEnd/>
          </a:ln>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endParaRPr lang="en-US" altLang="en-US" sz="1000" dirty="0">
              <a:cs typeface="Times New Roman" panose="02020603050405020304" pitchFamily="18" charset="0"/>
            </a:endParaRPr>
          </a:p>
          <a:p>
            <a:pPr>
              <a:defRPr/>
            </a:pPr>
            <a:endParaRPr lang="en-US" altLang="en-US" sz="1000" dirty="0">
              <a:cs typeface="Times New Roman" panose="02020603050405020304" pitchFamily="18" charset="0"/>
            </a:endParaRPr>
          </a:p>
          <a:p>
            <a:pPr algn="ctr">
              <a:defRPr/>
            </a:pPr>
            <a:r>
              <a:rPr lang="en-US" altLang="en-US" sz="1000" dirty="0">
                <a:cs typeface="Times New Roman" panose="02020603050405020304" pitchFamily="18" charset="0"/>
              </a:rPr>
              <a:t>TEAM CAPTAIN:  </a:t>
            </a:r>
            <a:r>
              <a:rPr lang="en-US" altLang="en-US" sz="1000" i="1" u="sng" dirty="0">
                <a:cs typeface="Times New Roman" panose="02020603050405020304" pitchFamily="18" charset="0"/>
              </a:rPr>
              <a:t>­­­­                                                                                      </a:t>
            </a:r>
            <a:r>
              <a:rPr lang="en-US" altLang="en-US" sz="1000" dirty="0">
                <a:cs typeface="Times New Roman" panose="02020603050405020304" pitchFamily="18" charset="0"/>
              </a:rPr>
              <a:t>	</a:t>
            </a:r>
            <a:r>
              <a:rPr lang="en-US" altLang="en-US" sz="1000" i="1" u="sng" dirty="0">
                <a:cs typeface="Times New Roman" panose="02020603050405020304" pitchFamily="18" charset="0"/>
              </a:rPr>
              <a:t>_                                  </a:t>
            </a:r>
            <a:r>
              <a:rPr lang="en-US" altLang="en-US" sz="1000" u="sng" dirty="0">
                <a:cs typeface="Times New Roman" panose="02020603050405020304" pitchFamily="18" charset="0"/>
              </a:rPr>
              <a:t>_</a:t>
            </a:r>
            <a:r>
              <a:rPr lang="en-US" altLang="en-US" sz="1000" dirty="0">
                <a:cs typeface="Times New Roman" panose="02020603050405020304" pitchFamily="18" charset="0"/>
              </a:rPr>
              <a:t> </a:t>
            </a:r>
            <a:endParaRPr lang="en-US" altLang="en-US" sz="600" dirty="0"/>
          </a:p>
          <a:p>
            <a:pPr algn="ctr">
              <a:defRPr/>
            </a:pPr>
            <a:r>
              <a:rPr lang="en-US" altLang="en-US" sz="1000" dirty="0">
                <a:cs typeface="Times New Roman" panose="02020603050405020304" pitchFamily="18" charset="0"/>
              </a:rPr>
              <a:t>       	                               (SIGNATURE)		            (DATE)</a:t>
            </a:r>
            <a:endParaRPr lang="en-US" altLang="en-US" sz="600" dirty="0"/>
          </a:p>
          <a:p>
            <a:pPr algn="ctr">
              <a:defRPr/>
            </a:pPr>
            <a:endParaRPr lang="en-US" altLang="en-US" sz="1000" dirty="0">
              <a:cs typeface="Times New Roman" panose="02020603050405020304" pitchFamily="18" charset="0"/>
            </a:endParaRPr>
          </a:p>
          <a:p>
            <a:pPr algn="ctr">
              <a:defRPr/>
            </a:pPr>
            <a:endParaRPr lang="en-US" altLang="en-US" sz="1000" dirty="0">
              <a:cs typeface="Times New Roman" panose="02020603050405020304" pitchFamily="18" charset="0"/>
            </a:endParaRPr>
          </a:p>
          <a:p>
            <a:pPr algn="ctr">
              <a:defRPr/>
            </a:pPr>
            <a:r>
              <a:rPr lang="en-US" altLang="en-US" sz="1000" dirty="0">
                <a:cs typeface="Times New Roman" panose="02020603050405020304" pitchFamily="18" charset="0"/>
              </a:rPr>
              <a:t>FACULTY ADVISOR: </a:t>
            </a:r>
            <a:r>
              <a:rPr lang="en-US" altLang="en-US" sz="1600" u="sng" dirty="0">
                <a:latin typeface="Rage Italic" panose="03070502040507070304" pitchFamily="66" charset="0"/>
                <a:cs typeface="Times New Roman" panose="02020603050405020304" pitchFamily="18" charset="0"/>
              </a:rPr>
              <a:t>                                              </a:t>
            </a:r>
            <a:r>
              <a:rPr lang="en-US" altLang="en-US" sz="1600" i="1" dirty="0">
                <a:latin typeface="Rage Italic" panose="03070502040507070304" pitchFamily="66" charset="0"/>
                <a:cs typeface="Times New Roman" panose="02020603050405020304" pitchFamily="18" charset="0"/>
              </a:rPr>
              <a:t>     </a:t>
            </a:r>
            <a:r>
              <a:rPr lang="en-US" altLang="en-US" sz="1000" dirty="0">
                <a:cs typeface="Times New Roman" panose="02020603050405020304" pitchFamily="18" charset="0"/>
              </a:rPr>
              <a:t>	</a:t>
            </a:r>
            <a:r>
              <a:rPr lang="en-US" altLang="en-US" sz="1000" i="1" u="sng" dirty="0">
                <a:cs typeface="Times New Roman" panose="02020603050405020304" pitchFamily="18" charset="0"/>
              </a:rPr>
              <a:t>_                                  </a:t>
            </a:r>
            <a:r>
              <a:rPr lang="en-US" altLang="en-US" sz="1000" u="sng" dirty="0">
                <a:cs typeface="Times New Roman" panose="02020603050405020304" pitchFamily="18" charset="0"/>
              </a:rPr>
              <a:t>_</a:t>
            </a:r>
            <a:br>
              <a:rPr lang="en-US" altLang="en-US" sz="600" dirty="0"/>
            </a:br>
            <a:r>
              <a:rPr lang="en-US" altLang="en-US" sz="600" dirty="0"/>
              <a:t>	                                                 </a:t>
            </a:r>
            <a:r>
              <a:rPr lang="en-US" altLang="en-US" sz="1000" dirty="0">
                <a:cs typeface="Times New Roman" panose="02020603050405020304" pitchFamily="18" charset="0"/>
              </a:rPr>
              <a:t>(SIGNATURE)		            (DATE)</a:t>
            </a:r>
            <a:endParaRPr lang="en-US" altLang="en-US" sz="600" dirty="0"/>
          </a:p>
          <a:p>
            <a:pPr algn="ctr">
              <a:defRPr/>
            </a:pPr>
            <a:endParaRPr lang="en-US" altLang="en-US" dirty="0"/>
          </a:p>
        </p:txBody>
      </p:sp>
      <p:sp>
        <p:nvSpPr>
          <p:cNvPr id="4" name="Rectangle 3">
            <a:extLst>
              <a:ext uri="{FF2B5EF4-FFF2-40B4-BE49-F238E27FC236}">
                <a16:creationId xmlns:a16="http://schemas.microsoft.com/office/drawing/2014/main" id="{8BEF8783-1231-41F4-AFD4-F2F81D1077D9}"/>
              </a:ext>
            </a:extLst>
          </p:cNvPr>
          <p:cNvSpPr>
            <a:spLocks noChangeArrowheads="1"/>
          </p:cNvSpPr>
          <p:nvPr userDrawn="1"/>
        </p:nvSpPr>
        <p:spPr bwMode="auto">
          <a:xfrm>
            <a:off x="563563" y="8534400"/>
            <a:ext cx="5683250" cy="431800"/>
          </a:xfrm>
          <a:prstGeom prst="rect">
            <a:avLst/>
          </a:prstGeom>
          <a:noFill/>
          <a:ln>
            <a:noFill/>
          </a:ln>
          <a:effectLst/>
        </p:spPr>
        <p:txBody>
          <a:bodyPr anchor="ct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defRPr/>
            </a:pPr>
            <a:r>
              <a:rPr lang="en-US" altLang="en-US" sz="1100" b="1" i="1" dirty="0">
                <a:cs typeface="Times New Roman" panose="02020603050405020304" pitchFamily="18" charset="0"/>
              </a:rPr>
              <a:t>Bring a signed and completed copy of this form with you to technical inspection</a:t>
            </a:r>
            <a:endParaRPr lang="en-US" altLang="en-US" sz="600" dirty="0"/>
          </a:p>
          <a:p>
            <a:pPr algn="ctr">
              <a:defRPr/>
            </a:pPr>
            <a:r>
              <a:rPr lang="en-US" altLang="en-US" sz="1100" b="1" i="1" dirty="0">
                <a:cs typeface="Times New Roman" panose="02020603050405020304" pitchFamily="18" charset="0"/>
              </a:rPr>
              <a:t>FOR EACH COMPETION your team is entering.</a:t>
            </a:r>
            <a:endParaRPr lang="en-US" altLang="en-US" dirty="0"/>
          </a:p>
        </p:txBody>
      </p:sp>
      <p:sp>
        <p:nvSpPr>
          <p:cNvPr id="5" name="Rectangle 4">
            <a:extLst>
              <a:ext uri="{FF2B5EF4-FFF2-40B4-BE49-F238E27FC236}">
                <a16:creationId xmlns:a16="http://schemas.microsoft.com/office/drawing/2014/main" id="{9FCBC0A3-D0B3-C987-F350-EBEA92A807E0}"/>
              </a:ext>
            </a:extLst>
          </p:cNvPr>
          <p:cNvSpPr>
            <a:spLocks noChangeArrowheads="1"/>
          </p:cNvSpPr>
          <p:nvPr userDrawn="1"/>
        </p:nvSpPr>
        <p:spPr bwMode="auto">
          <a:xfrm>
            <a:off x="419100" y="808038"/>
            <a:ext cx="6019800" cy="646112"/>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defRPr/>
            </a:pPr>
            <a:r>
              <a:rPr lang="en-US" altLang="en-US" b="1" dirty="0">
                <a:latin typeface="Times New Roman" panose="02020603050405020304" pitchFamily="18" charset="0"/>
              </a:rPr>
              <a:t>BAJA SAE Professional Fabrication and Manufacturing</a:t>
            </a:r>
            <a:br>
              <a:rPr lang="en-US" altLang="en-US" b="1" dirty="0">
                <a:latin typeface="Arial" panose="020B0604020202020204" pitchFamily="34" charset="0"/>
              </a:rPr>
            </a:br>
            <a:r>
              <a:rPr lang="en-US" altLang="en-US" b="1" dirty="0">
                <a:latin typeface="Times New Roman" panose="02020603050405020304" pitchFamily="18" charset="0"/>
              </a:rPr>
              <a:t>2025 BAJA SAE COMPETITIONS</a:t>
            </a:r>
            <a:endParaRPr lang="en-US" altLang="en-US" dirty="0"/>
          </a:p>
        </p:txBody>
      </p:sp>
    </p:spTree>
    <p:extLst>
      <p:ext uri="{BB962C8B-B14F-4D97-AF65-F5344CB8AC3E}">
        <p14:creationId xmlns:p14="http://schemas.microsoft.com/office/powerpoint/2010/main" val="3308329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Primary Material Certifications">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DC1CF5F4-FD88-8351-269D-15AE865FC8DD}"/>
              </a:ext>
            </a:extLst>
          </p:cNvPr>
          <p:cNvGraphicFramePr>
            <a:graphicFrameLocks noGrp="1"/>
          </p:cNvGraphicFramePr>
          <p:nvPr/>
        </p:nvGraphicFramePr>
        <p:xfrm>
          <a:off x="228600" y="8534400"/>
          <a:ext cx="6418263" cy="369888"/>
        </p:xfrm>
        <a:graphic>
          <a:graphicData uri="http://schemas.openxmlformats.org/drawingml/2006/table">
            <a:tbl>
              <a:tblPr firstRow="1" bandRow="1">
                <a:tableStyleId>{5940675A-B579-460E-94D1-54222C63F5DA}</a:tableStyleId>
              </a:tblPr>
              <a:tblGrid>
                <a:gridCol w="1417988">
                  <a:extLst>
                    <a:ext uri="{9D8B030D-6E8A-4147-A177-3AD203B41FA5}">
                      <a16:colId xmlns:a16="http://schemas.microsoft.com/office/drawing/2014/main" val="20000"/>
                    </a:ext>
                  </a:extLst>
                </a:gridCol>
                <a:gridCol w="5000275">
                  <a:extLst>
                    <a:ext uri="{9D8B030D-6E8A-4147-A177-3AD203B41FA5}">
                      <a16:colId xmlns:a16="http://schemas.microsoft.com/office/drawing/2014/main" val="20001"/>
                    </a:ext>
                  </a:extLst>
                </a:gridCol>
              </a:tblGrid>
              <a:tr h="369888">
                <a:tc>
                  <a:txBody>
                    <a:bodyPr/>
                    <a:lstStyle/>
                    <a:p>
                      <a:r>
                        <a:rPr lang="en-US" sz="1400" b="1" dirty="0">
                          <a:solidFill>
                            <a:schemeClr val="tx2"/>
                          </a:solidFill>
                        </a:rPr>
                        <a:t>School Name:</a:t>
                      </a:r>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tc>
                  <a:txBody>
                    <a:bodyPr/>
                    <a:lstStyle/>
                    <a:p>
                      <a:endParaRPr lang="en-US" sz="1400" dirty="0"/>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3" name="Rectangle 2">
            <a:extLst>
              <a:ext uri="{FF2B5EF4-FFF2-40B4-BE49-F238E27FC236}">
                <a16:creationId xmlns:a16="http://schemas.microsoft.com/office/drawing/2014/main" id="{33EC6F78-B717-FDAB-E4A3-E75CBC92157A}"/>
              </a:ext>
            </a:extLst>
          </p:cNvPr>
          <p:cNvSpPr>
            <a:spLocks noChangeArrowheads="1"/>
          </p:cNvSpPr>
          <p:nvPr userDrawn="1"/>
        </p:nvSpPr>
        <p:spPr bwMode="auto">
          <a:xfrm>
            <a:off x="419100" y="808038"/>
            <a:ext cx="6019800" cy="707886"/>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defRPr/>
            </a:pPr>
            <a:r>
              <a:rPr lang="en-US" altLang="en-US" b="1" dirty="0">
                <a:latin typeface="Times New Roman" panose="02020603050405020304" pitchFamily="18" charset="0"/>
              </a:rPr>
              <a:t>PRIMARY MATERIAL CERTIFICATIONS</a:t>
            </a:r>
          </a:p>
          <a:p>
            <a:pPr algn="ctr" eaLnBrk="1" hangingPunct="1">
              <a:defRPr/>
            </a:pPr>
            <a:r>
              <a:rPr lang="en-US" altLang="en-US" sz="1200" b="1" dirty="0">
                <a:highlight>
                  <a:srgbClr val="FFFF00"/>
                </a:highlight>
                <a:latin typeface="Times New Roman" panose="02020603050405020304" pitchFamily="18" charset="0"/>
              </a:rPr>
              <a:t>HIGHLIGHT ALL RELEVENT VALUES (LIMIT 10 PAGES)</a:t>
            </a:r>
          </a:p>
          <a:p>
            <a:pPr algn="ctr" eaLnBrk="1" hangingPunct="1">
              <a:defRPr/>
            </a:pPr>
            <a:r>
              <a:rPr lang="en-US" altLang="en-US" sz="1000" b="1" dirty="0">
                <a:latin typeface="Times New Roman" panose="02020603050405020304" pitchFamily="18" charset="0"/>
              </a:rPr>
              <a:t>PROVIDE ALL PAGES (IN ORDER)</a:t>
            </a:r>
            <a:endParaRPr lang="en-US" altLang="en-US" dirty="0"/>
          </a:p>
        </p:txBody>
      </p:sp>
    </p:spTree>
    <p:extLst>
      <p:ext uri="{BB962C8B-B14F-4D97-AF65-F5344CB8AC3E}">
        <p14:creationId xmlns:p14="http://schemas.microsoft.com/office/powerpoint/2010/main" val="2285510519"/>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Material Invoice">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A7FC9BB1-5EDF-3AF6-E1E1-79700BD1A095}"/>
              </a:ext>
            </a:extLst>
          </p:cNvPr>
          <p:cNvGraphicFramePr>
            <a:graphicFrameLocks noGrp="1"/>
          </p:cNvGraphicFramePr>
          <p:nvPr/>
        </p:nvGraphicFramePr>
        <p:xfrm>
          <a:off x="228600" y="8534400"/>
          <a:ext cx="6418263" cy="369888"/>
        </p:xfrm>
        <a:graphic>
          <a:graphicData uri="http://schemas.openxmlformats.org/drawingml/2006/table">
            <a:tbl>
              <a:tblPr firstRow="1" bandRow="1">
                <a:tableStyleId>{5940675A-B579-460E-94D1-54222C63F5DA}</a:tableStyleId>
              </a:tblPr>
              <a:tblGrid>
                <a:gridCol w="1417988">
                  <a:extLst>
                    <a:ext uri="{9D8B030D-6E8A-4147-A177-3AD203B41FA5}">
                      <a16:colId xmlns:a16="http://schemas.microsoft.com/office/drawing/2014/main" val="20000"/>
                    </a:ext>
                  </a:extLst>
                </a:gridCol>
                <a:gridCol w="5000275">
                  <a:extLst>
                    <a:ext uri="{9D8B030D-6E8A-4147-A177-3AD203B41FA5}">
                      <a16:colId xmlns:a16="http://schemas.microsoft.com/office/drawing/2014/main" val="20001"/>
                    </a:ext>
                  </a:extLst>
                </a:gridCol>
              </a:tblGrid>
              <a:tr h="369888">
                <a:tc>
                  <a:txBody>
                    <a:bodyPr/>
                    <a:lstStyle/>
                    <a:p>
                      <a:r>
                        <a:rPr lang="en-US" sz="1400" b="1" dirty="0">
                          <a:solidFill>
                            <a:schemeClr val="tx2"/>
                          </a:solidFill>
                        </a:rPr>
                        <a:t>School Name:</a:t>
                      </a:r>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tc>
                  <a:txBody>
                    <a:bodyPr/>
                    <a:lstStyle/>
                    <a:p>
                      <a:endParaRPr lang="en-US" sz="1400" dirty="0"/>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3" name="Rectangle 2">
            <a:extLst>
              <a:ext uri="{FF2B5EF4-FFF2-40B4-BE49-F238E27FC236}">
                <a16:creationId xmlns:a16="http://schemas.microsoft.com/office/drawing/2014/main" id="{6C93132C-74CF-9E85-15B2-8897367A37FB}"/>
              </a:ext>
            </a:extLst>
          </p:cNvPr>
          <p:cNvSpPr>
            <a:spLocks noChangeArrowheads="1"/>
          </p:cNvSpPr>
          <p:nvPr userDrawn="1"/>
        </p:nvSpPr>
        <p:spPr bwMode="auto">
          <a:xfrm>
            <a:off x="419100" y="808038"/>
            <a:ext cx="6019800" cy="553998"/>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defRPr/>
            </a:pPr>
            <a:r>
              <a:rPr lang="en-US" altLang="en-US" b="1" dirty="0">
                <a:latin typeface="Times New Roman" panose="02020603050405020304" pitchFamily="18" charset="0"/>
              </a:rPr>
              <a:t>PRIMARY MATERIAL INVOICE</a:t>
            </a:r>
          </a:p>
          <a:p>
            <a:pPr algn="ctr" eaLnBrk="1" hangingPunct="1">
              <a:defRPr/>
            </a:pPr>
            <a:r>
              <a:rPr lang="en-US" altLang="en-US" sz="1200" b="1" dirty="0">
                <a:highlight>
                  <a:srgbClr val="FFFF00"/>
                </a:highlight>
                <a:latin typeface="Times New Roman" panose="02020603050405020304" pitchFamily="18" charset="0"/>
              </a:rPr>
              <a:t>HIGHLIGHT ALL RELEVENT VALUES (LIMIT 5 PAGES)</a:t>
            </a:r>
            <a:endParaRPr lang="en-US" altLang="en-US" dirty="0">
              <a:highlight>
                <a:srgbClr val="FFFF00"/>
              </a:highlight>
            </a:endParaRPr>
          </a:p>
        </p:txBody>
      </p:sp>
    </p:spTree>
    <p:extLst>
      <p:ext uri="{BB962C8B-B14F-4D97-AF65-F5344CB8AC3E}">
        <p14:creationId xmlns:p14="http://schemas.microsoft.com/office/powerpoint/2010/main" val="1544030461"/>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Equivalency Calculations">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C5264B3-6AEB-51DE-1061-0B48EF391283}"/>
              </a:ext>
            </a:extLst>
          </p:cNvPr>
          <p:cNvGraphicFramePr>
            <a:graphicFrameLocks noGrp="1"/>
          </p:cNvGraphicFramePr>
          <p:nvPr/>
        </p:nvGraphicFramePr>
        <p:xfrm>
          <a:off x="228600" y="8534400"/>
          <a:ext cx="6418263" cy="369888"/>
        </p:xfrm>
        <a:graphic>
          <a:graphicData uri="http://schemas.openxmlformats.org/drawingml/2006/table">
            <a:tbl>
              <a:tblPr firstRow="1" bandRow="1">
                <a:tableStyleId>{5940675A-B579-460E-94D1-54222C63F5DA}</a:tableStyleId>
              </a:tblPr>
              <a:tblGrid>
                <a:gridCol w="1417988">
                  <a:extLst>
                    <a:ext uri="{9D8B030D-6E8A-4147-A177-3AD203B41FA5}">
                      <a16:colId xmlns:a16="http://schemas.microsoft.com/office/drawing/2014/main" val="20000"/>
                    </a:ext>
                  </a:extLst>
                </a:gridCol>
                <a:gridCol w="5000275">
                  <a:extLst>
                    <a:ext uri="{9D8B030D-6E8A-4147-A177-3AD203B41FA5}">
                      <a16:colId xmlns:a16="http://schemas.microsoft.com/office/drawing/2014/main" val="20001"/>
                    </a:ext>
                  </a:extLst>
                </a:gridCol>
              </a:tblGrid>
              <a:tr h="369888">
                <a:tc>
                  <a:txBody>
                    <a:bodyPr/>
                    <a:lstStyle/>
                    <a:p>
                      <a:r>
                        <a:rPr lang="en-US" sz="1400" b="1" dirty="0">
                          <a:solidFill>
                            <a:schemeClr val="tx2"/>
                          </a:solidFill>
                        </a:rPr>
                        <a:t>School Name:</a:t>
                      </a:r>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tc>
                  <a:txBody>
                    <a:bodyPr/>
                    <a:lstStyle/>
                    <a:p>
                      <a:endParaRPr lang="en-US" sz="1400" dirty="0"/>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3" name="Rectangle 2">
            <a:extLst>
              <a:ext uri="{FF2B5EF4-FFF2-40B4-BE49-F238E27FC236}">
                <a16:creationId xmlns:a16="http://schemas.microsoft.com/office/drawing/2014/main" id="{6D1B1A5B-4686-A8B0-58FD-1D3650BC7187}"/>
              </a:ext>
            </a:extLst>
          </p:cNvPr>
          <p:cNvSpPr>
            <a:spLocks noChangeArrowheads="1"/>
          </p:cNvSpPr>
          <p:nvPr userDrawn="1"/>
        </p:nvSpPr>
        <p:spPr bwMode="auto">
          <a:xfrm>
            <a:off x="419100" y="808038"/>
            <a:ext cx="6019800" cy="553998"/>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defRPr/>
            </a:pPr>
            <a:r>
              <a:rPr lang="en-US" altLang="en-US" b="1" dirty="0">
                <a:latin typeface="Times New Roman" panose="02020603050405020304" pitchFamily="18" charset="0"/>
              </a:rPr>
              <a:t>EQUIVALENCY CALCULATIONS</a:t>
            </a:r>
          </a:p>
          <a:p>
            <a:pPr algn="ctr" eaLnBrk="1" hangingPunct="1">
              <a:defRPr/>
            </a:pPr>
            <a:r>
              <a:rPr lang="en-US" altLang="en-US" sz="1200" b="1" dirty="0">
                <a:highlight>
                  <a:srgbClr val="FFFF00"/>
                </a:highlight>
                <a:latin typeface="Times New Roman" panose="02020603050405020304" pitchFamily="18" charset="0"/>
              </a:rPr>
              <a:t>HIGHLIGHT ALL FINAL ANSWERS (LIMIT 2 PAGES)</a:t>
            </a:r>
            <a:endParaRPr lang="en-US" altLang="en-US" dirty="0">
              <a:highlight>
                <a:srgbClr val="FFFF00"/>
              </a:highlight>
            </a:endParaRPr>
          </a:p>
        </p:txBody>
      </p:sp>
    </p:spTree>
    <p:extLst>
      <p:ext uri="{BB962C8B-B14F-4D97-AF65-F5344CB8AC3E}">
        <p14:creationId xmlns:p14="http://schemas.microsoft.com/office/powerpoint/2010/main" val="4091985279"/>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Roll Cage Drawin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FD09495-423E-4DFA-6666-E82EC965CF1E}"/>
              </a:ext>
            </a:extLst>
          </p:cNvPr>
          <p:cNvGraphicFramePr>
            <a:graphicFrameLocks noGrp="1"/>
          </p:cNvGraphicFramePr>
          <p:nvPr/>
        </p:nvGraphicFramePr>
        <p:xfrm>
          <a:off x="228600" y="8534400"/>
          <a:ext cx="6418263" cy="369888"/>
        </p:xfrm>
        <a:graphic>
          <a:graphicData uri="http://schemas.openxmlformats.org/drawingml/2006/table">
            <a:tbl>
              <a:tblPr firstRow="1" bandRow="1">
                <a:tableStyleId>{5940675A-B579-460E-94D1-54222C63F5DA}</a:tableStyleId>
              </a:tblPr>
              <a:tblGrid>
                <a:gridCol w="1417988">
                  <a:extLst>
                    <a:ext uri="{9D8B030D-6E8A-4147-A177-3AD203B41FA5}">
                      <a16:colId xmlns:a16="http://schemas.microsoft.com/office/drawing/2014/main" val="20000"/>
                    </a:ext>
                  </a:extLst>
                </a:gridCol>
                <a:gridCol w="5000275">
                  <a:extLst>
                    <a:ext uri="{9D8B030D-6E8A-4147-A177-3AD203B41FA5}">
                      <a16:colId xmlns:a16="http://schemas.microsoft.com/office/drawing/2014/main" val="20001"/>
                    </a:ext>
                  </a:extLst>
                </a:gridCol>
              </a:tblGrid>
              <a:tr h="369888">
                <a:tc>
                  <a:txBody>
                    <a:bodyPr/>
                    <a:lstStyle/>
                    <a:p>
                      <a:r>
                        <a:rPr lang="en-US" sz="1400" b="1" dirty="0">
                          <a:solidFill>
                            <a:schemeClr val="tx2"/>
                          </a:solidFill>
                        </a:rPr>
                        <a:t>School Name:</a:t>
                      </a:r>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tc>
                  <a:txBody>
                    <a:bodyPr/>
                    <a:lstStyle/>
                    <a:p>
                      <a:endParaRPr lang="en-US" sz="1400" dirty="0"/>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3" name="Rectangle 2">
            <a:extLst>
              <a:ext uri="{FF2B5EF4-FFF2-40B4-BE49-F238E27FC236}">
                <a16:creationId xmlns:a16="http://schemas.microsoft.com/office/drawing/2014/main" id="{C09E5E5B-D0AE-7708-DC5E-05FEF4CFE159}"/>
              </a:ext>
            </a:extLst>
          </p:cNvPr>
          <p:cNvSpPr>
            <a:spLocks noChangeArrowheads="1"/>
          </p:cNvSpPr>
          <p:nvPr userDrawn="1"/>
        </p:nvSpPr>
        <p:spPr bwMode="auto">
          <a:xfrm>
            <a:off x="419100" y="808038"/>
            <a:ext cx="6019800" cy="923330"/>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defRPr/>
            </a:pPr>
            <a:r>
              <a:rPr lang="en-US" altLang="en-US" b="1" dirty="0">
                <a:latin typeface="Times New Roman" panose="02020603050405020304" pitchFamily="18" charset="0"/>
              </a:rPr>
              <a:t>ROLL CAGE DRAWING</a:t>
            </a:r>
          </a:p>
          <a:p>
            <a:pPr algn="ctr" eaLnBrk="1" hangingPunct="1">
              <a:defRPr/>
            </a:pPr>
            <a:r>
              <a:rPr lang="en-US" altLang="en-US" sz="1200" b="1" dirty="0">
                <a:highlight>
                  <a:srgbClr val="FFFF00"/>
                </a:highlight>
                <a:latin typeface="Times New Roman" panose="02020603050405020304" pitchFamily="18" charset="0"/>
              </a:rPr>
              <a:t>ISOMETRIC VIEW, ALL REQUIRED MEMBERS</a:t>
            </a:r>
          </a:p>
          <a:p>
            <a:pPr algn="ctr" eaLnBrk="1" hangingPunct="1">
              <a:defRPr/>
            </a:pPr>
            <a:r>
              <a:rPr lang="en-US" altLang="en-US" sz="1200" b="1" dirty="0">
                <a:highlight>
                  <a:srgbClr val="FFFF00"/>
                </a:highlight>
                <a:latin typeface="Times New Roman" panose="02020603050405020304" pitchFamily="18" charset="0"/>
              </a:rPr>
              <a:t>LABEL ALL NAMED POINTS </a:t>
            </a:r>
          </a:p>
          <a:p>
            <a:pPr algn="ctr" eaLnBrk="1" hangingPunct="1">
              <a:defRPr/>
            </a:pPr>
            <a:r>
              <a:rPr lang="en-US" altLang="en-US" sz="1200" b="1" dirty="0">
                <a:highlight>
                  <a:srgbClr val="FFFF00"/>
                </a:highlight>
                <a:latin typeface="Times New Roman" panose="02020603050405020304" pitchFamily="18" charset="0"/>
              </a:rPr>
              <a:t>(INCLUDING FRONT/REAR BRACING)</a:t>
            </a:r>
            <a:endParaRPr lang="en-US" altLang="en-US" dirty="0">
              <a:highlight>
                <a:srgbClr val="FFFF00"/>
              </a:highlight>
            </a:endParaRPr>
          </a:p>
        </p:txBody>
      </p:sp>
    </p:spTree>
    <p:extLst>
      <p:ext uri="{BB962C8B-B14F-4D97-AF65-F5344CB8AC3E}">
        <p14:creationId xmlns:p14="http://schemas.microsoft.com/office/powerpoint/2010/main" val="23120944"/>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0029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Frame Geometry">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2147C791-A51D-3FF5-D9E0-B546D408DC74}"/>
              </a:ext>
            </a:extLst>
          </p:cNvPr>
          <p:cNvSpPr>
            <a:spLocks noChangeArrowheads="1"/>
          </p:cNvSpPr>
          <p:nvPr userDrawn="1"/>
        </p:nvSpPr>
        <p:spPr bwMode="auto">
          <a:xfrm>
            <a:off x="685800" y="2286000"/>
            <a:ext cx="6858000" cy="0"/>
          </a:xfrm>
          <a:prstGeom prst="rect">
            <a:avLst/>
          </a:prstGeom>
          <a:noFill/>
          <a:ln>
            <a:noFill/>
          </a:ln>
          <a:effectLst/>
        </p:spPr>
        <p:txBody>
          <a:bodyPr wrap="none" anchor="ct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endParaRPr lang="en-US" altLang="en-US" dirty="0"/>
          </a:p>
        </p:txBody>
      </p:sp>
      <p:sp>
        <p:nvSpPr>
          <p:cNvPr id="3" name="Rectangle 2">
            <a:extLst>
              <a:ext uri="{FF2B5EF4-FFF2-40B4-BE49-F238E27FC236}">
                <a16:creationId xmlns:a16="http://schemas.microsoft.com/office/drawing/2014/main" id="{2A7545EC-23DF-2751-5A1D-DCB9F3675C54}"/>
              </a:ext>
            </a:extLst>
          </p:cNvPr>
          <p:cNvSpPr>
            <a:spLocks noChangeArrowheads="1"/>
          </p:cNvSpPr>
          <p:nvPr userDrawn="1"/>
        </p:nvSpPr>
        <p:spPr bwMode="auto">
          <a:xfrm>
            <a:off x="419100" y="808038"/>
            <a:ext cx="6019800" cy="646112"/>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defRPr/>
            </a:pPr>
            <a:r>
              <a:rPr lang="en-US" altLang="en-US" b="1" dirty="0">
                <a:latin typeface="Times New Roman" panose="02020603050405020304" pitchFamily="18" charset="0"/>
              </a:rPr>
              <a:t>BAJA SAE ROLL CAGE GEOMETRY SHEET</a:t>
            </a:r>
            <a:br>
              <a:rPr lang="en-US" altLang="en-US" b="1" dirty="0">
                <a:latin typeface="Arial" panose="020B0604020202020204" pitchFamily="34" charset="0"/>
              </a:rPr>
            </a:br>
            <a:r>
              <a:rPr lang="en-US" altLang="en-US" b="1" dirty="0">
                <a:latin typeface="Times New Roman" panose="02020603050405020304" pitchFamily="18" charset="0"/>
              </a:rPr>
              <a:t>2025 BAJA SAE COMPETITIONS</a:t>
            </a:r>
            <a:endParaRPr lang="en-US" altLang="en-US" dirty="0"/>
          </a:p>
        </p:txBody>
      </p:sp>
      <p:sp>
        <p:nvSpPr>
          <p:cNvPr id="4" name="Rectangle 2">
            <a:extLst>
              <a:ext uri="{FF2B5EF4-FFF2-40B4-BE49-F238E27FC236}">
                <a16:creationId xmlns:a16="http://schemas.microsoft.com/office/drawing/2014/main" id="{05661A3F-20B4-E854-1B4C-0A75A6E773FB}"/>
              </a:ext>
            </a:extLst>
          </p:cNvPr>
          <p:cNvSpPr>
            <a:spLocks noChangeArrowheads="1"/>
          </p:cNvSpPr>
          <p:nvPr userDrawn="1"/>
        </p:nvSpPr>
        <p:spPr bwMode="auto">
          <a:xfrm>
            <a:off x="361950" y="1582738"/>
            <a:ext cx="6100763" cy="784225"/>
          </a:xfrm>
          <a:prstGeom prst="rect">
            <a:avLst/>
          </a:prstGeom>
          <a:noFill/>
          <a:ln>
            <a:noFill/>
          </a:ln>
          <a:effectLst/>
        </p:spPr>
        <p:txBody>
          <a:bodyPr lIns="0" tIns="0" rIns="0" bIns="0">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r>
              <a:rPr lang="en-US" altLang="en-US" sz="1100" b="1" dirty="0">
                <a:cs typeface="Times New Roman" panose="02020603050405020304" pitchFamily="18" charset="0"/>
              </a:rPr>
              <a:t>Geometry Verification:</a:t>
            </a:r>
          </a:p>
          <a:p>
            <a:pPr>
              <a:defRPr/>
            </a:pPr>
            <a:r>
              <a:rPr lang="en-US" altLang="en-US" sz="1100" dirty="0">
                <a:cs typeface="Times New Roman" panose="02020603050405020304" pitchFamily="18" charset="0"/>
              </a:rPr>
              <a:t>Enter geometry in the table below.</a:t>
            </a:r>
          </a:p>
          <a:p>
            <a:pPr>
              <a:defRPr/>
            </a:pPr>
            <a:r>
              <a:rPr lang="en-US" altLang="en-US" sz="1100" dirty="0">
                <a:solidFill>
                  <a:srgbClr val="0070C0"/>
                </a:solidFill>
                <a:cs typeface="Times New Roman" panose="02020603050405020304" pitchFamily="18" charset="0"/>
              </a:rPr>
              <a:t>Double click table to edit</a:t>
            </a:r>
            <a:endParaRPr lang="en-US" altLang="en-US" sz="600" dirty="0">
              <a:solidFill>
                <a:srgbClr val="0070C0"/>
              </a:solidFill>
            </a:endParaRPr>
          </a:p>
          <a:p>
            <a:pPr>
              <a:defRPr/>
            </a:pPr>
            <a:endParaRPr lang="en-US" altLang="en-US" dirty="0"/>
          </a:p>
        </p:txBody>
      </p:sp>
      <p:graphicFrame>
        <p:nvGraphicFramePr>
          <p:cNvPr id="5" name="Table 4">
            <a:extLst>
              <a:ext uri="{FF2B5EF4-FFF2-40B4-BE49-F238E27FC236}">
                <a16:creationId xmlns:a16="http://schemas.microsoft.com/office/drawing/2014/main" id="{0282FA35-0875-7A27-3F1F-9E49028AE098}"/>
              </a:ext>
            </a:extLst>
          </p:cNvPr>
          <p:cNvGraphicFramePr>
            <a:graphicFrameLocks noGrp="1"/>
          </p:cNvGraphicFramePr>
          <p:nvPr/>
        </p:nvGraphicFramePr>
        <p:xfrm>
          <a:off x="228600" y="8534400"/>
          <a:ext cx="6418263" cy="369888"/>
        </p:xfrm>
        <a:graphic>
          <a:graphicData uri="http://schemas.openxmlformats.org/drawingml/2006/table">
            <a:tbl>
              <a:tblPr firstRow="1" bandRow="1">
                <a:tableStyleId>{5940675A-B579-460E-94D1-54222C63F5DA}</a:tableStyleId>
              </a:tblPr>
              <a:tblGrid>
                <a:gridCol w="1417988">
                  <a:extLst>
                    <a:ext uri="{9D8B030D-6E8A-4147-A177-3AD203B41FA5}">
                      <a16:colId xmlns:a16="http://schemas.microsoft.com/office/drawing/2014/main" val="20000"/>
                    </a:ext>
                  </a:extLst>
                </a:gridCol>
                <a:gridCol w="5000275">
                  <a:extLst>
                    <a:ext uri="{9D8B030D-6E8A-4147-A177-3AD203B41FA5}">
                      <a16:colId xmlns:a16="http://schemas.microsoft.com/office/drawing/2014/main" val="20001"/>
                    </a:ext>
                  </a:extLst>
                </a:gridCol>
              </a:tblGrid>
              <a:tr h="369888">
                <a:tc>
                  <a:txBody>
                    <a:bodyPr/>
                    <a:lstStyle/>
                    <a:p>
                      <a:r>
                        <a:rPr lang="en-US" sz="1400" b="1" dirty="0">
                          <a:solidFill>
                            <a:schemeClr val="tx2"/>
                          </a:solidFill>
                        </a:rPr>
                        <a:t>School Name:</a:t>
                      </a:r>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tc>
                  <a:txBody>
                    <a:bodyPr/>
                    <a:lstStyle/>
                    <a:p>
                      <a:endParaRPr lang="en-US" sz="1400" dirty="0"/>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507606454"/>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372DAD1-957D-AF1E-31FA-294737506CA8}"/>
              </a:ext>
            </a:extLst>
          </p:cNvPr>
          <p:cNvSpPr>
            <a:spLocks noChangeArrowheads="1"/>
          </p:cNvSpPr>
          <p:nvPr userDrawn="1"/>
        </p:nvSpPr>
        <p:spPr bwMode="auto">
          <a:xfrm>
            <a:off x="361950" y="1582738"/>
            <a:ext cx="6100763" cy="5354637"/>
          </a:xfrm>
          <a:prstGeom prst="rect">
            <a:avLst/>
          </a:prstGeom>
          <a:noFill/>
          <a:ln>
            <a:noFill/>
          </a:ln>
          <a:effectLst/>
        </p:spPr>
        <p:txBody>
          <a:bodyPr lIns="0" tIns="0" rIns="0" bIns="0" anchor="ct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r>
              <a:rPr lang="en-US" altLang="en-US" sz="1100" b="1" dirty="0">
                <a:cs typeface="Times New Roman" panose="02020603050405020304" pitchFamily="18" charset="0"/>
              </a:rPr>
              <a:t>SCHOOL NAME</a:t>
            </a:r>
            <a:r>
              <a:rPr lang="en-US" altLang="en-US" sz="1100" dirty="0">
                <a:cs typeface="Times New Roman" panose="02020603050405020304" pitchFamily="18" charset="0"/>
              </a:rPr>
              <a:t> </a:t>
            </a:r>
            <a:r>
              <a:rPr lang="en-US" altLang="en-US" sz="1100" u="sng" dirty="0">
                <a:cs typeface="Times New Roman" panose="02020603050405020304" pitchFamily="18" charset="0"/>
              </a:rPr>
              <a:t>___________________                        ______</a:t>
            </a:r>
            <a:r>
              <a:rPr lang="en-US" altLang="en-US" sz="1100" b="1" dirty="0">
                <a:cs typeface="Times New Roman" panose="02020603050405020304" pitchFamily="18" charset="0"/>
              </a:rPr>
              <a:t>		CAR NUMBER </a:t>
            </a:r>
            <a:r>
              <a:rPr lang="en-US" altLang="en-US" sz="1100" u="sng" dirty="0">
                <a:cs typeface="Times New Roman" panose="02020603050405020304" pitchFamily="18" charset="0"/>
              </a:rPr>
              <a:t>_________ </a:t>
            </a:r>
            <a:r>
              <a:rPr lang="en-US" altLang="en-US" sz="1100" b="1" u="sng" dirty="0">
                <a:cs typeface="Times New Roman" panose="02020603050405020304" pitchFamily="18" charset="0"/>
              </a:rPr>
              <a:t>  </a:t>
            </a:r>
            <a:r>
              <a:rPr lang="en-US" altLang="en-US" sz="1100" b="1" i="1" u="sng" dirty="0">
                <a:cs typeface="Times New Roman" panose="02020603050405020304" pitchFamily="18" charset="0"/>
              </a:rPr>
              <a:t>    </a:t>
            </a:r>
            <a:endParaRPr lang="en-US" altLang="en-US" sz="600" dirty="0"/>
          </a:p>
          <a:p>
            <a:pPr>
              <a:defRPr/>
            </a:pPr>
            <a:r>
              <a:rPr lang="en-US" altLang="en-US" sz="900" b="1" dirty="0">
                <a:cs typeface="Times New Roman" panose="02020603050405020304" pitchFamily="18" charset="0"/>
              </a:rPr>
              <a:t>		</a:t>
            </a:r>
            <a:endParaRPr lang="en-US" altLang="en-US" sz="600" dirty="0"/>
          </a:p>
          <a:p>
            <a:pPr>
              <a:defRPr/>
            </a:pPr>
            <a:r>
              <a:rPr lang="en-US" altLang="en-US" sz="1100" b="1" dirty="0">
                <a:cs typeface="Times New Roman" panose="02020603050405020304" pitchFamily="18" charset="0"/>
              </a:rPr>
              <a:t>The competition in which you are competing: </a:t>
            </a:r>
            <a:r>
              <a:rPr lang="en-US" altLang="en-US" sz="1100" i="1" u="sng" dirty="0">
                <a:cs typeface="Times New Roman" panose="02020603050405020304" pitchFamily="18" charset="0"/>
              </a:rPr>
              <a:t>__                                                                                                    _</a:t>
            </a:r>
            <a:endParaRPr lang="en-US" altLang="en-US" sz="600" dirty="0"/>
          </a:p>
          <a:p>
            <a:pPr algn="ctr">
              <a:defRPr/>
            </a:pPr>
            <a:endParaRPr lang="en-US" altLang="en-US" sz="1100" b="1" dirty="0">
              <a:cs typeface="Times New Roman" panose="02020603050405020304" pitchFamily="18" charset="0"/>
            </a:endParaRPr>
          </a:p>
          <a:p>
            <a:pPr algn="ctr">
              <a:defRPr/>
            </a:pPr>
            <a:r>
              <a:rPr lang="en-US" altLang="en-US" sz="1100" b="1" dirty="0">
                <a:cs typeface="Times New Roman" panose="02020603050405020304" pitchFamily="18" charset="0"/>
              </a:rPr>
              <a:t>This sheet MUST be completed and submitted in accordance with the competition rules.</a:t>
            </a:r>
            <a:br>
              <a:rPr lang="en-US" altLang="en-US" sz="1100" b="1" dirty="0">
                <a:cs typeface="Times New Roman" panose="02020603050405020304" pitchFamily="18" charset="0"/>
              </a:rPr>
            </a:br>
            <a:r>
              <a:rPr lang="en-US" altLang="en-US" sz="1100" b="1" dirty="0">
                <a:cs typeface="Times New Roman" panose="02020603050405020304" pitchFamily="18" charset="0"/>
              </a:rPr>
              <a:t>Failure to do so will result in penalty.</a:t>
            </a:r>
          </a:p>
          <a:p>
            <a:pPr>
              <a:defRPr/>
            </a:pPr>
            <a:endParaRPr lang="en-US" altLang="en-US" sz="1100" b="1" dirty="0"/>
          </a:p>
          <a:p>
            <a:pPr>
              <a:defRPr/>
            </a:pPr>
            <a:r>
              <a:rPr lang="en-US" altLang="en-US" sz="1100" b="1" dirty="0">
                <a:cs typeface="Times New Roman" panose="02020603050405020304" pitchFamily="18" charset="0"/>
              </a:rPr>
              <a:t>Purpose:       </a:t>
            </a:r>
            <a:r>
              <a:rPr lang="en-US" altLang="en-US" sz="1100" dirty="0">
                <a:cs typeface="Times New Roman" panose="02020603050405020304" pitchFamily="18" charset="0"/>
              </a:rPr>
              <a:t>The purpose of this sheet is to facilitate verification of roll cage materials/construction, and to provide a means of tracking the age of older vehicles. This is being done in the interest of good engineering practice and confirming the fabrication techniques of the team.</a:t>
            </a:r>
          </a:p>
          <a:p>
            <a:pPr>
              <a:defRPr/>
            </a:pPr>
            <a:endParaRPr lang="en-US" altLang="en-US" sz="600" dirty="0"/>
          </a:p>
          <a:p>
            <a:pPr>
              <a:buFontTx/>
              <a:buAutoNum type="arabicPeriod"/>
              <a:defRPr/>
            </a:pPr>
            <a:r>
              <a:rPr lang="en-US" altLang="en-US" sz="1100" dirty="0">
                <a:cs typeface="Times New Roman" panose="02020603050405020304" pitchFamily="18" charset="0"/>
              </a:rPr>
              <a:t>Academic year the cage was constructed? </a:t>
            </a:r>
            <a:r>
              <a:rPr lang="en-US" altLang="en-US" sz="1100" i="1" u="sng" dirty="0">
                <a:cs typeface="Times New Roman" panose="02020603050405020304" pitchFamily="18" charset="0"/>
              </a:rPr>
              <a:t>_                              _</a:t>
            </a:r>
          </a:p>
          <a:p>
            <a:pPr>
              <a:buFontTx/>
              <a:buAutoNum type="arabicPeriod"/>
              <a:defRPr/>
            </a:pPr>
            <a:endParaRPr lang="en-US" altLang="en-US" sz="1100" b="1" i="1" u="sng" dirty="0">
              <a:cs typeface="Times New Roman" panose="02020603050405020304" pitchFamily="18" charset="0"/>
            </a:endParaRPr>
          </a:p>
          <a:p>
            <a:pPr>
              <a:buFontTx/>
              <a:buAutoNum type="arabicPeriod"/>
              <a:defRPr/>
            </a:pPr>
            <a:r>
              <a:rPr lang="en-US" altLang="en-US" sz="1100" dirty="0">
                <a:cs typeface="Times New Roman" panose="02020603050405020304" pitchFamily="18" charset="0"/>
              </a:rPr>
              <a:t>Material Type (i.e.: 4130): </a:t>
            </a:r>
            <a:r>
              <a:rPr lang="en-US" altLang="en-US" sz="1100" i="1" u="sng" dirty="0">
                <a:cs typeface="Times New Roman" panose="02020603050405020304" pitchFamily="18" charset="0"/>
              </a:rPr>
              <a:t>_                                     _</a:t>
            </a:r>
            <a:r>
              <a:rPr lang="en-US" altLang="en-US" sz="1100" dirty="0">
                <a:cs typeface="Times New Roman" panose="02020603050405020304" pitchFamily="18" charset="0"/>
              </a:rPr>
              <a:t>    OD: </a:t>
            </a:r>
            <a:r>
              <a:rPr lang="en-US" altLang="en-US" sz="1100" i="1" u="sng" dirty="0">
                <a:cs typeface="Times New Roman" panose="02020603050405020304" pitchFamily="18" charset="0"/>
              </a:rPr>
              <a:t>_                       _</a:t>
            </a:r>
            <a:r>
              <a:rPr lang="en-US" altLang="en-US" sz="1100" dirty="0">
                <a:cs typeface="Times New Roman" panose="02020603050405020304" pitchFamily="18" charset="0"/>
              </a:rPr>
              <a:t>   Thickness: </a:t>
            </a:r>
            <a:r>
              <a:rPr lang="en-US" altLang="en-US" sz="1100" i="1" u="sng" dirty="0">
                <a:cs typeface="Times New Roman" panose="02020603050405020304" pitchFamily="18" charset="0"/>
              </a:rPr>
              <a:t>_                       _</a:t>
            </a:r>
            <a:endParaRPr lang="en-US" altLang="en-US" sz="600" dirty="0"/>
          </a:p>
          <a:p>
            <a:pPr>
              <a:buFontTx/>
              <a:buAutoNum type="arabicPeriod"/>
              <a:defRPr/>
            </a:pPr>
            <a:endParaRPr lang="en-US" altLang="en-US" sz="1100" dirty="0">
              <a:cs typeface="Times New Roman" panose="02020603050405020304" pitchFamily="18" charset="0"/>
            </a:endParaRPr>
          </a:p>
          <a:p>
            <a:pPr>
              <a:buFontTx/>
              <a:buAutoNum type="arabicPeriod"/>
              <a:defRPr/>
            </a:pPr>
            <a:r>
              <a:rPr lang="en-US" altLang="en-US" sz="1100" dirty="0">
                <a:cs typeface="Times New Roman" panose="02020603050405020304" pitchFamily="18" charset="0"/>
              </a:rPr>
              <a:t>Primary Welder: </a:t>
            </a:r>
            <a:r>
              <a:rPr lang="en-US" altLang="en-US" sz="1100" i="1" u="sng" dirty="0">
                <a:cs typeface="Times New Roman" panose="02020603050405020304" pitchFamily="18" charset="0"/>
              </a:rPr>
              <a:t>_                                                      _</a:t>
            </a:r>
            <a:r>
              <a:rPr lang="en-US" altLang="en-US" sz="1100" dirty="0">
                <a:cs typeface="Times New Roman" panose="02020603050405020304" pitchFamily="18" charset="0"/>
              </a:rPr>
              <a:t>	Welding Method used: </a:t>
            </a:r>
            <a:r>
              <a:rPr lang="en-US" altLang="en-US" sz="1100" i="1" u="sng" dirty="0">
                <a:cs typeface="Times New Roman" panose="02020603050405020304" pitchFamily="18" charset="0"/>
              </a:rPr>
              <a:t>_                       _</a:t>
            </a:r>
            <a:br>
              <a:rPr lang="en-US" altLang="en-US" sz="1100" i="1" u="sng" dirty="0">
                <a:cs typeface="Times New Roman" panose="02020603050405020304" pitchFamily="18" charset="0"/>
              </a:rPr>
            </a:br>
            <a:br>
              <a:rPr lang="en-US" altLang="en-US" sz="600" dirty="0"/>
            </a:br>
            <a:r>
              <a:rPr lang="en-US" altLang="en-US" sz="1100" dirty="0">
                <a:cs typeface="Times New Roman" panose="02020603050405020304" pitchFamily="18" charset="0"/>
              </a:rPr>
              <a:t>Type of Filler Material: </a:t>
            </a:r>
            <a:r>
              <a:rPr lang="en-US" altLang="en-US" sz="1100" i="1" u="sng" dirty="0">
                <a:cs typeface="Times New Roman" panose="02020603050405020304" pitchFamily="18" charset="0"/>
              </a:rPr>
              <a:t>_                                           _</a:t>
            </a:r>
            <a:r>
              <a:rPr lang="en-US" altLang="en-US" sz="1100" dirty="0">
                <a:cs typeface="Times New Roman" panose="02020603050405020304" pitchFamily="18" charset="0"/>
              </a:rPr>
              <a:t> 	Shielding Gas Used: </a:t>
            </a:r>
            <a:r>
              <a:rPr lang="en-US" altLang="en-US" sz="1100" i="1" u="sng" dirty="0">
                <a:cs typeface="Times New Roman" panose="02020603050405020304" pitchFamily="18" charset="0"/>
              </a:rPr>
              <a:t>_                             _   </a:t>
            </a:r>
            <a:endParaRPr lang="en-US" altLang="en-US" sz="1100" dirty="0">
              <a:cs typeface="Times New Roman" panose="02020603050405020304" pitchFamily="18" charset="0"/>
            </a:endParaRPr>
          </a:p>
          <a:p>
            <a:pPr>
              <a:buFontTx/>
              <a:buAutoNum type="arabicPeriod"/>
              <a:defRPr/>
            </a:pPr>
            <a:endParaRPr lang="en-US" altLang="en-US" sz="1100" dirty="0">
              <a:cs typeface="Times New Roman" panose="02020603050405020304" pitchFamily="18" charset="0"/>
            </a:endParaRPr>
          </a:p>
          <a:p>
            <a:pPr>
              <a:buFontTx/>
              <a:buAutoNum type="arabicPeriod"/>
              <a:defRPr/>
            </a:pPr>
            <a:r>
              <a:rPr lang="en-US" altLang="en-US" sz="1100" dirty="0">
                <a:cs typeface="Times New Roman" panose="02020603050405020304" pitchFamily="18" charset="0"/>
              </a:rPr>
              <a:t>Equivalency calculations if needed (attach to this sheet).</a:t>
            </a:r>
            <a:endParaRPr lang="en-US" altLang="en-US" sz="600" dirty="0"/>
          </a:p>
          <a:p>
            <a:pPr>
              <a:buFontTx/>
              <a:buAutoNum type="arabicPeriod"/>
              <a:defRPr/>
            </a:pPr>
            <a:endParaRPr lang="en-US" altLang="en-US" sz="1100" dirty="0">
              <a:cs typeface="Times New Roman" panose="02020603050405020304" pitchFamily="18" charset="0"/>
            </a:endParaRPr>
          </a:p>
          <a:p>
            <a:pPr>
              <a:buFontTx/>
              <a:buAutoNum type="arabicPeriod"/>
              <a:defRPr/>
            </a:pPr>
            <a:r>
              <a:rPr lang="en-US" altLang="en-US" sz="1100" dirty="0">
                <a:cs typeface="Times New Roman" panose="02020603050405020304" pitchFamily="18" charset="0"/>
              </a:rPr>
              <a:t>All welds and/or other attachment methods must be checked for integrity.  Faculty advisor and team captain are required to do destructive testing on sample joints that represent the integrity of similar welds on their frame. Testing and inspection must occur before roll cage fabrication is started. </a:t>
            </a:r>
          </a:p>
          <a:p>
            <a:pPr>
              <a:defRPr/>
            </a:pPr>
            <a:endParaRPr lang="en-US" altLang="en-US" sz="1100" dirty="0"/>
          </a:p>
          <a:p>
            <a:pPr algn="ctr">
              <a:defRPr/>
            </a:pPr>
            <a:r>
              <a:rPr lang="en-US" altLang="en-US" sz="1100" dirty="0">
                <a:cs typeface="Times New Roman" panose="02020603050405020304" pitchFamily="18" charset="0"/>
              </a:rPr>
              <a:t>Date of inspection: </a:t>
            </a:r>
            <a:r>
              <a:rPr lang="en-US" altLang="en-US" sz="1100" b="1" i="1" u="sng" dirty="0">
                <a:cs typeface="Times New Roman" panose="02020603050405020304" pitchFamily="18" charset="0"/>
              </a:rPr>
              <a:t>_                                                 _</a:t>
            </a:r>
          </a:p>
          <a:p>
            <a:pPr algn="ctr">
              <a:defRPr/>
            </a:pPr>
            <a:endParaRPr lang="en-US" altLang="en-US" sz="600" dirty="0"/>
          </a:p>
          <a:p>
            <a:pPr>
              <a:defRPr/>
            </a:pPr>
            <a:r>
              <a:rPr lang="en-US" altLang="en-US" sz="1100" b="1" dirty="0">
                <a:cs typeface="Times New Roman" panose="02020603050405020304" pitchFamily="18" charset="0"/>
              </a:rPr>
              <a:t>NOTE: It is extremely important that such an inspection be made to ensure the welds have good penetration and joints are completely welded.</a:t>
            </a:r>
          </a:p>
          <a:p>
            <a:pPr>
              <a:defRPr/>
            </a:pPr>
            <a:endParaRPr lang="en-US" altLang="en-US" sz="600" dirty="0"/>
          </a:p>
          <a:p>
            <a:pPr algn="ctr">
              <a:defRPr/>
            </a:pPr>
            <a:r>
              <a:rPr lang="en-US" altLang="en-US" sz="1100" b="1" dirty="0">
                <a:cs typeface="Times New Roman" panose="02020603050405020304" pitchFamily="18" charset="0"/>
              </a:rPr>
              <a:t>WE HAVE EXAMINED THE ABOVE INFORMATION AND TO THE BEST OF OUR </a:t>
            </a:r>
            <a:br>
              <a:rPr lang="en-US" altLang="en-US" sz="1100" b="1" dirty="0">
                <a:cs typeface="Times New Roman" panose="02020603050405020304" pitchFamily="18" charset="0"/>
              </a:rPr>
            </a:br>
            <a:r>
              <a:rPr lang="en-US" altLang="en-US" sz="1100" b="1" dirty="0">
                <a:cs typeface="Times New Roman" panose="02020603050405020304" pitchFamily="18" charset="0"/>
              </a:rPr>
              <a:t>KNOWLEDGE DEEM IT TO BE ACCURATE.</a:t>
            </a:r>
            <a:endParaRPr lang="en-US" altLang="en-US" sz="600" dirty="0"/>
          </a:p>
          <a:p>
            <a:pPr>
              <a:defRPr/>
            </a:pPr>
            <a:endParaRPr lang="en-US" altLang="en-US" dirty="0"/>
          </a:p>
        </p:txBody>
      </p:sp>
      <p:sp>
        <p:nvSpPr>
          <p:cNvPr id="3" name="Text Box 35">
            <a:extLst>
              <a:ext uri="{FF2B5EF4-FFF2-40B4-BE49-F238E27FC236}">
                <a16:creationId xmlns:a16="http://schemas.microsoft.com/office/drawing/2014/main" id="{AF881F7D-EEF0-D305-90A8-DD4093098CC5}"/>
              </a:ext>
            </a:extLst>
          </p:cNvPr>
          <p:cNvSpPr txBox="1">
            <a:spLocks noChangeArrowheads="1"/>
          </p:cNvSpPr>
          <p:nvPr userDrawn="1"/>
        </p:nvSpPr>
        <p:spPr bwMode="auto">
          <a:xfrm>
            <a:off x="377825" y="6707188"/>
            <a:ext cx="6067425" cy="1619250"/>
          </a:xfrm>
          <a:prstGeom prst="rect">
            <a:avLst/>
          </a:prstGeom>
          <a:solidFill>
            <a:srgbClr val="FFFFFF"/>
          </a:solidFill>
          <a:ln w="9525">
            <a:solidFill>
              <a:srgbClr val="000000"/>
            </a:solidFill>
            <a:miter lim="800000"/>
            <a:headEnd/>
            <a:tailEnd/>
          </a:ln>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endParaRPr lang="en-US" altLang="en-US" sz="1000" dirty="0">
              <a:cs typeface="Times New Roman" panose="02020603050405020304" pitchFamily="18" charset="0"/>
            </a:endParaRPr>
          </a:p>
          <a:p>
            <a:pPr>
              <a:defRPr/>
            </a:pPr>
            <a:endParaRPr lang="en-US" altLang="en-US" sz="1000" dirty="0">
              <a:cs typeface="Times New Roman" panose="02020603050405020304" pitchFamily="18" charset="0"/>
            </a:endParaRPr>
          </a:p>
          <a:p>
            <a:pPr algn="ctr">
              <a:defRPr/>
            </a:pPr>
            <a:r>
              <a:rPr lang="en-US" altLang="en-US" sz="1000" dirty="0">
                <a:cs typeface="Times New Roman" panose="02020603050405020304" pitchFamily="18" charset="0"/>
              </a:rPr>
              <a:t>TEAM CAPTAIN:  </a:t>
            </a:r>
            <a:r>
              <a:rPr lang="en-US" altLang="en-US" sz="1000" i="1" u="sng" dirty="0">
                <a:cs typeface="Times New Roman" panose="02020603050405020304" pitchFamily="18" charset="0"/>
              </a:rPr>
              <a:t>­­­­                                                                                      </a:t>
            </a:r>
            <a:r>
              <a:rPr lang="en-US" altLang="en-US" sz="1000" dirty="0">
                <a:cs typeface="Times New Roman" panose="02020603050405020304" pitchFamily="18" charset="0"/>
              </a:rPr>
              <a:t>	</a:t>
            </a:r>
            <a:r>
              <a:rPr lang="en-US" altLang="en-US" sz="1000" i="1" u="sng" dirty="0">
                <a:cs typeface="Times New Roman" panose="02020603050405020304" pitchFamily="18" charset="0"/>
              </a:rPr>
              <a:t>_                                  </a:t>
            </a:r>
            <a:r>
              <a:rPr lang="en-US" altLang="en-US" sz="1000" u="sng" dirty="0">
                <a:cs typeface="Times New Roman" panose="02020603050405020304" pitchFamily="18" charset="0"/>
              </a:rPr>
              <a:t>_</a:t>
            </a:r>
            <a:r>
              <a:rPr lang="en-US" altLang="en-US" sz="1000" dirty="0">
                <a:cs typeface="Times New Roman" panose="02020603050405020304" pitchFamily="18" charset="0"/>
              </a:rPr>
              <a:t> </a:t>
            </a:r>
            <a:endParaRPr lang="en-US" altLang="en-US" sz="600" dirty="0"/>
          </a:p>
          <a:p>
            <a:pPr algn="ctr">
              <a:defRPr/>
            </a:pPr>
            <a:r>
              <a:rPr lang="en-US" altLang="en-US" sz="1000" dirty="0">
                <a:cs typeface="Times New Roman" panose="02020603050405020304" pitchFamily="18" charset="0"/>
              </a:rPr>
              <a:t>       	                               (SIGNATURE)		            (DATE)</a:t>
            </a:r>
            <a:endParaRPr lang="en-US" altLang="en-US" sz="600" dirty="0"/>
          </a:p>
          <a:p>
            <a:pPr algn="ctr">
              <a:defRPr/>
            </a:pPr>
            <a:endParaRPr lang="en-US" altLang="en-US" sz="1000" dirty="0">
              <a:cs typeface="Times New Roman" panose="02020603050405020304" pitchFamily="18" charset="0"/>
            </a:endParaRPr>
          </a:p>
          <a:p>
            <a:pPr algn="ctr">
              <a:defRPr/>
            </a:pPr>
            <a:endParaRPr lang="en-US" altLang="en-US" sz="1000" dirty="0">
              <a:cs typeface="Times New Roman" panose="02020603050405020304" pitchFamily="18" charset="0"/>
            </a:endParaRPr>
          </a:p>
          <a:p>
            <a:pPr algn="ctr">
              <a:defRPr/>
            </a:pPr>
            <a:r>
              <a:rPr lang="en-US" altLang="en-US" sz="1000" dirty="0">
                <a:cs typeface="Times New Roman" panose="02020603050405020304" pitchFamily="18" charset="0"/>
              </a:rPr>
              <a:t>FACULTY ADVISOR: </a:t>
            </a:r>
            <a:r>
              <a:rPr lang="en-US" altLang="en-US" sz="1600" u="sng" dirty="0">
                <a:latin typeface="Rage Italic" panose="03070502040507070304" pitchFamily="66" charset="0"/>
                <a:cs typeface="Times New Roman" panose="02020603050405020304" pitchFamily="18" charset="0"/>
              </a:rPr>
              <a:t>                                              </a:t>
            </a:r>
            <a:r>
              <a:rPr lang="en-US" altLang="en-US" sz="1600" i="1" dirty="0">
                <a:latin typeface="Rage Italic" panose="03070502040507070304" pitchFamily="66" charset="0"/>
                <a:cs typeface="Times New Roman" panose="02020603050405020304" pitchFamily="18" charset="0"/>
              </a:rPr>
              <a:t>     </a:t>
            </a:r>
            <a:r>
              <a:rPr lang="en-US" altLang="en-US" sz="1000" dirty="0">
                <a:cs typeface="Times New Roman" panose="02020603050405020304" pitchFamily="18" charset="0"/>
              </a:rPr>
              <a:t>	</a:t>
            </a:r>
            <a:r>
              <a:rPr lang="en-US" altLang="en-US" sz="1000" i="1" u="sng" dirty="0">
                <a:cs typeface="Times New Roman" panose="02020603050405020304" pitchFamily="18" charset="0"/>
              </a:rPr>
              <a:t>_                                  </a:t>
            </a:r>
            <a:r>
              <a:rPr lang="en-US" altLang="en-US" sz="1000" u="sng" dirty="0">
                <a:cs typeface="Times New Roman" panose="02020603050405020304" pitchFamily="18" charset="0"/>
              </a:rPr>
              <a:t>_</a:t>
            </a:r>
            <a:br>
              <a:rPr lang="en-US" altLang="en-US" sz="600" dirty="0"/>
            </a:br>
            <a:r>
              <a:rPr lang="en-US" altLang="en-US" sz="600" dirty="0"/>
              <a:t>	                                                 </a:t>
            </a:r>
            <a:r>
              <a:rPr lang="en-US" altLang="en-US" sz="1000" dirty="0">
                <a:cs typeface="Times New Roman" panose="02020603050405020304" pitchFamily="18" charset="0"/>
              </a:rPr>
              <a:t>(SIGNATURE)		            (DATE)</a:t>
            </a:r>
            <a:endParaRPr lang="en-US" altLang="en-US" sz="600" dirty="0"/>
          </a:p>
          <a:p>
            <a:pPr algn="ctr">
              <a:defRPr/>
            </a:pPr>
            <a:endParaRPr lang="en-US" altLang="en-US" dirty="0"/>
          </a:p>
        </p:txBody>
      </p:sp>
      <p:sp>
        <p:nvSpPr>
          <p:cNvPr id="4" name="Rectangle 3">
            <a:extLst>
              <a:ext uri="{FF2B5EF4-FFF2-40B4-BE49-F238E27FC236}">
                <a16:creationId xmlns:a16="http://schemas.microsoft.com/office/drawing/2014/main" id="{0FAA46F5-9942-26A1-7123-CD1E2B59E80B}"/>
              </a:ext>
            </a:extLst>
          </p:cNvPr>
          <p:cNvSpPr>
            <a:spLocks noChangeArrowheads="1"/>
          </p:cNvSpPr>
          <p:nvPr userDrawn="1"/>
        </p:nvSpPr>
        <p:spPr bwMode="auto">
          <a:xfrm>
            <a:off x="587375" y="8412163"/>
            <a:ext cx="5683250" cy="431800"/>
          </a:xfrm>
          <a:prstGeom prst="rect">
            <a:avLst/>
          </a:prstGeom>
          <a:noFill/>
          <a:ln>
            <a:noFill/>
          </a:ln>
          <a:effectLst/>
        </p:spPr>
        <p:txBody>
          <a:bodyPr anchor="ct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defRPr/>
            </a:pPr>
            <a:r>
              <a:rPr lang="en-US" altLang="en-US" sz="1100" b="1" i="1" dirty="0">
                <a:cs typeface="Times New Roman" panose="02020603050405020304" pitchFamily="18" charset="0"/>
              </a:rPr>
              <a:t>Bring a signed and completed copy of this form with you to technical inspection</a:t>
            </a:r>
            <a:endParaRPr lang="en-US" altLang="en-US" sz="600" dirty="0"/>
          </a:p>
          <a:p>
            <a:pPr algn="ctr">
              <a:defRPr/>
            </a:pPr>
            <a:r>
              <a:rPr lang="en-US" altLang="en-US" sz="1100" b="1" i="1" dirty="0">
                <a:cs typeface="Times New Roman" panose="02020603050405020304" pitchFamily="18" charset="0"/>
              </a:rPr>
              <a:t>FOR EACH COMPETION your team is entering.</a:t>
            </a:r>
            <a:endParaRPr lang="en-US" altLang="en-US" dirty="0"/>
          </a:p>
        </p:txBody>
      </p:sp>
      <p:sp>
        <p:nvSpPr>
          <p:cNvPr id="5" name="Rectangle 4">
            <a:extLst>
              <a:ext uri="{FF2B5EF4-FFF2-40B4-BE49-F238E27FC236}">
                <a16:creationId xmlns:a16="http://schemas.microsoft.com/office/drawing/2014/main" id="{4B76ACD3-D2F4-C7CE-9BE0-8D271A741EDA}"/>
              </a:ext>
            </a:extLst>
          </p:cNvPr>
          <p:cNvSpPr>
            <a:spLocks noChangeArrowheads="1"/>
          </p:cNvSpPr>
          <p:nvPr userDrawn="1"/>
        </p:nvSpPr>
        <p:spPr bwMode="auto">
          <a:xfrm>
            <a:off x="419100" y="808038"/>
            <a:ext cx="6019800" cy="646112"/>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defRPr/>
            </a:pPr>
            <a:r>
              <a:rPr lang="en-US" altLang="en-US" b="1" dirty="0">
                <a:latin typeface="Times New Roman" panose="02020603050405020304" pitchFamily="18" charset="0"/>
              </a:rPr>
              <a:t>BAJA SAE ROLL CAGE SPECIFICATION SHEET</a:t>
            </a:r>
            <a:br>
              <a:rPr lang="en-US" altLang="en-US" b="1" dirty="0">
                <a:latin typeface="Arial" panose="020B0604020202020204" pitchFamily="34" charset="0"/>
              </a:rPr>
            </a:br>
            <a:r>
              <a:rPr lang="en-US" altLang="en-US" b="1" dirty="0">
                <a:latin typeface="Times New Roman" panose="02020603050405020304" pitchFamily="18" charset="0"/>
              </a:rPr>
              <a:t>2025 BAJA SAE COMPETITIONS</a:t>
            </a:r>
            <a:endParaRPr lang="en-US" altLang="en-US" dirty="0"/>
          </a:p>
        </p:txBody>
      </p:sp>
    </p:spTree>
    <p:extLst>
      <p:ext uri="{BB962C8B-B14F-4D97-AF65-F5344CB8AC3E}">
        <p14:creationId xmlns:p14="http://schemas.microsoft.com/office/powerpoint/2010/main" val="13708028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Tracebility Sheet">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52FB904B-562E-6FC4-BF49-D0E03A3D41B5}"/>
              </a:ext>
            </a:extLst>
          </p:cNvPr>
          <p:cNvSpPr>
            <a:spLocks noChangeArrowheads="1"/>
          </p:cNvSpPr>
          <p:nvPr userDrawn="1"/>
        </p:nvSpPr>
        <p:spPr bwMode="auto">
          <a:xfrm>
            <a:off x="377825" y="1514475"/>
            <a:ext cx="6100763" cy="5108575"/>
          </a:xfrm>
          <a:prstGeom prst="rect">
            <a:avLst/>
          </a:prstGeom>
          <a:noFill/>
          <a:ln>
            <a:noFill/>
          </a:ln>
          <a:effectLst/>
        </p:spPr>
        <p:txBody>
          <a:bodyPr lIns="0" tIns="0" rIns="0" bIns="0">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r>
              <a:rPr lang="en-US" altLang="en-US" sz="1100" b="1" dirty="0">
                <a:cs typeface="Times New Roman" panose="02020603050405020304" pitchFamily="18" charset="0"/>
              </a:rPr>
              <a:t>SCHOOL NAME</a:t>
            </a:r>
            <a:r>
              <a:rPr lang="en-US" altLang="en-US" sz="1100" dirty="0">
                <a:cs typeface="Times New Roman" panose="02020603050405020304" pitchFamily="18" charset="0"/>
              </a:rPr>
              <a:t> </a:t>
            </a:r>
            <a:r>
              <a:rPr lang="en-US" altLang="en-US" sz="1100" u="sng" dirty="0">
                <a:cs typeface="Times New Roman" panose="02020603050405020304" pitchFamily="18" charset="0"/>
              </a:rPr>
              <a:t>___________________                        ______</a:t>
            </a:r>
            <a:r>
              <a:rPr lang="en-US" altLang="en-US" sz="1100" b="1" dirty="0">
                <a:cs typeface="Times New Roman" panose="02020603050405020304" pitchFamily="18" charset="0"/>
              </a:rPr>
              <a:t>	TEAM NAME</a:t>
            </a:r>
            <a:r>
              <a:rPr lang="en-US" altLang="en-US" sz="1100" u="sng" dirty="0">
                <a:cs typeface="Times New Roman" panose="02020603050405020304" pitchFamily="18" charset="0"/>
              </a:rPr>
              <a:t>________________________ </a:t>
            </a:r>
            <a:r>
              <a:rPr lang="en-US" altLang="en-US" sz="1100" b="1" u="sng" dirty="0">
                <a:cs typeface="Times New Roman" panose="02020603050405020304" pitchFamily="18" charset="0"/>
              </a:rPr>
              <a:t>  </a:t>
            </a:r>
            <a:r>
              <a:rPr lang="en-US" altLang="en-US" sz="1100" b="1" i="1" u="sng" dirty="0">
                <a:cs typeface="Times New Roman" panose="02020603050405020304" pitchFamily="18" charset="0"/>
              </a:rPr>
              <a:t>    </a:t>
            </a:r>
            <a:endParaRPr lang="en-US" altLang="en-US" sz="600" dirty="0"/>
          </a:p>
          <a:p>
            <a:pPr>
              <a:defRPr/>
            </a:pPr>
            <a:r>
              <a:rPr lang="en-US" altLang="en-US" sz="900" b="1" dirty="0">
                <a:cs typeface="Times New Roman" panose="02020603050405020304" pitchFamily="18" charset="0"/>
              </a:rPr>
              <a:t>		</a:t>
            </a:r>
            <a:endParaRPr lang="en-US" altLang="en-US" sz="600" dirty="0"/>
          </a:p>
          <a:p>
            <a:pPr>
              <a:defRPr/>
            </a:pPr>
            <a:r>
              <a:rPr lang="en-US" altLang="en-US" sz="1100" b="1" dirty="0">
                <a:cs typeface="Times New Roman" panose="02020603050405020304" pitchFamily="18" charset="0"/>
              </a:rPr>
              <a:t>This Roll Cage will be competing in:</a:t>
            </a:r>
          </a:p>
          <a:p>
            <a:pPr lvl="2" indent="-628650">
              <a:lnSpc>
                <a:spcPct val="150000"/>
              </a:lnSpc>
              <a:defRPr/>
            </a:pPr>
            <a:r>
              <a:rPr lang="en-US" altLang="en-US" sz="1200" dirty="0">
                <a:solidFill>
                  <a:prstClr val="black"/>
                </a:solidFill>
                <a:latin typeface="Calibri"/>
                <a:cs typeface="Times New Roman" panose="02020603050405020304" pitchFamily="18" charset="0"/>
              </a:rPr>
              <a:t>□ </a:t>
            </a:r>
            <a:r>
              <a:rPr lang="en-US" altLang="en-US" sz="1200" dirty="0">
                <a:cs typeface="Times New Roman" panose="02020603050405020304" pitchFamily="18" charset="0"/>
              </a:rPr>
              <a:t>BAJA SAE Arizona		Car Number: _____________</a:t>
            </a:r>
          </a:p>
          <a:p>
            <a:pPr lvl="2" indent="-628650">
              <a:lnSpc>
                <a:spcPct val="150000"/>
              </a:lnSpc>
              <a:defRPr/>
            </a:pPr>
            <a:r>
              <a:rPr lang="en-US" altLang="en-US" sz="1200" dirty="0">
                <a:solidFill>
                  <a:prstClr val="black"/>
                </a:solidFill>
                <a:latin typeface="Calibri"/>
                <a:cs typeface="Times New Roman" panose="02020603050405020304" pitchFamily="18" charset="0"/>
              </a:rPr>
              <a:t>□ </a:t>
            </a:r>
            <a:r>
              <a:rPr lang="en-US" altLang="en-US" sz="1200" dirty="0">
                <a:cs typeface="Times New Roman" panose="02020603050405020304" pitchFamily="18" charset="0"/>
              </a:rPr>
              <a:t>BAJA SAE Maryland	Car Number: _____________</a:t>
            </a:r>
          </a:p>
          <a:p>
            <a:pPr lvl="2" indent="-628650">
              <a:lnSpc>
                <a:spcPct val="150000"/>
              </a:lnSpc>
              <a:defRPr/>
            </a:pPr>
            <a:r>
              <a:rPr lang="en-US" altLang="en-US" sz="1200" dirty="0">
                <a:solidFill>
                  <a:prstClr val="black"/>
                </a:solidFill>
                <a:latin typeface="Calibri"/>
                <a:cs typeface="Times New Roman" panose="02020603050405020304" pitchFamily="18" charset="0"/>
              </a:rPr>
              <a:t>□ </a:t>
            </a:r>
            <a:r>
              <a:rPr lang="en-US" altLang="en-US" sz="1200" dirty="0">
                <a:cs typeface="Times New Roman" panose="02020603050405020304" pitchFamily="18" charset="0"/>
              </a:rPr>
              <a:t>BAJA SAE Carolina	 	Car Number: _____________</a:t>
            </a:r>
          </a:p>
          <a:p>
            <a:pPr lvl="2" indent="-628650" algn="ctr">
              <a:defRPr/>
            </a:pPr>
            <a:r>
              <a:rPr lang="en-US" altLang="en-US" sz="1200" dirty="0">
                <a:cs typeface="Times New Roman" panose="02020603050405020304" pitchFamily="18" charset="0"/>
              </a:rPr>
              <a:t>If a </a:t>
            </a:r>
            <a:r>
              <a:rPr lang="en-US" altLang="en-US" sz="1200" b="1" dirty="0">
                <a:cs typeface="Times New Roman" panose="02020603050405020304" pitchFamily="18" charset="0"/>
              </a:rPr>
              <a:t>Team</a:t>
            </a:r>
            <a:r>
              <a:rPr lang="en-US" altLang="en-US" sz="1200" dirty="0">
                <a:cs typeface="Times New Roman" panose="02020603050405020304" pitchFamily="18" charset="0"/>
              </a:rPr>
              <a:t> is competing with different roll cages at different events, submit additional documentation packages via the Rules Portal</a:t>
            </a:r>
          </a:p>
          <a:p>
            <a:pPr>
              <a:defRPr/>
            </a:pPr>
            <a:endParaRPr lang="en-US" altLang="en-US" sz="1100" b="1" dirty="0">
              <a:cs typeface="Times New Roman" panose="02020603050405020304" pitchFamily="18" charset="0"/>
            </a:endParaRPr>
          </a:p>
          <a:p>
            <a:pPr algn="ctr">
              <a:defRPr/>
            </a:pPr>
            <a:r>
              <a:rPr lang="en-US" altLang="en-US" sz="1100" b="1" dirty="0">
                <a:cs typeface="Times New Roman" panose="02020603050405020304" pitchFamily="18" charset="0"/>
              </a:rPr>
              <a:t>The Traceability &amp; Technical sheet MUST be completed and submitted in accordance with the competition rules.  Failure to do so will result in penalty.</a:t>
            </a:r>
          </a:p>
          <a:p>
            <a:pPr>
              <a:defRPr/>
            </a:pPr>
            <a:endParaRPr lang="en-US" altLang="en-US" sz="1100" b="1" dirty="0"/>
          </a:p>
          <a:p>
            <a:pPr>
              <a:defRPr/>
            </a:pPr>
            <a:r>
              <a:rPr lang="en-US" altLang="en-US" sz="1100" b="1" dirty="0">
                <a:cs typeface="Times New Roman" panose="02020603050405020304" pitchFamily="18" charset="0"/>
              </a:rPr>
              <a:t>Purpose:       </a:t>
            </a:r>
            <a:r>
              <a:rPr lang="en-US" altLang="en-US" sz="1100" dirty="0">
                <a:cs typeface="Times New Roman" panose="02020603050405020304" pitchFamily="18" charset="0"/>
              </a:rPr>
              <a:t>The purpose of this sheet is to facilitate verification of roll cage materials/construction, and to provide a means of tracking the age of older vehicles. This is being done in the interest of good engineering practice and confirming the fabrication techniques of the team.</a:t>
            </a:r>
          </a:p>
          <a:p>
            <a:pPr>
              <a:defRPr/>
            </a:pPr>
            <a:endParaRPr lang="en-US" altLang="en-US" dirty="0"/>
          </a:p>
          <a:p>
            <a:pPr>
              <a:defRPr/>
            </a:pPr>
            <a:r>
              <a:rPr lang="en-US" altLang="en-US" sz="1100" b="1" dirty="0"/>
              <a:t>History:</a:t>
            </a:r>
            <a:r>
              <a:rPr lang="en-US" altLang="en-US" sz="1100" dirty="0"/>
              <a:t>	This roll cage</a:t>
            </a:r>
          </a:p>
          <a:p>
            <a:pPr marL="285750" lvl="2" indent="-114300">
              <a:spcBef>
                <a:spcPts val="1200"/>
              </a:spcBef>
              <a:defRPr/>
            </a:pPr>
            <a:r>
              <a:rPr lang="en-US" altLang="en-US" sz="1200" dirty="0">
                <a:solidFill>
                  <a:prstClr val="black"/>
                </a:solidFill>
                <a:latin typeface="Calibri"/>
                <a:cs typeface="Times New Roman" panose="02020603050405020304" pitchFamily="18" charset="0"/>
              </a:rPr>
              <a:t>□ Was completely manufactured in the 2025 Academic Year</a:t>
            </a:r>
          </a:p>
          <a:p>
            <a:pPr marL="285750" lvl="2" indent="-114300">
              <a:spcBef>
                <a:spcPts val="1200"/>
              </a:spcBef>
              <a:defRPr/>
            </a:pPr>
            <a:r>
              <a:rPr lang="en-US" altLang="en-US" sz="1200" dirty="0">
                <a:solidFill>
                  <a:prstClr val="black"/>
                </a:solidFill>
                <a:latin typeface="Calibri"/>
                <a:cs typeface="Times New Roman" panose="02020603050405020304" pitchFamily="18" charset="0"/>
              </a:rPr>
              <a:t>□ Was manufactured in a previous Academic Year and no modifications have been made </a:t>
            </a:r>
          </a:p>
          <a:p>
            <a:pPr marL="285750" lvl="2" indent="-114300">
              <a:spcBef>
                <a:spcPts val="1200"/>
              </a:spcBef>
              <a:defRPr/>
            </a:pPr>
            <a:r>
              <a:rPr lang="en-US" altLang="en-US" sz="1200" dirty="0">
                <a:solidFill>
                  <a:prstClr val="black"/>
                </a:solidFill>
                <a:latin typeface="Calibri"/>
                <a:cs typeface="Times New Roman" panose="02020603050405020304" pitchFamily="18" charset="0"/>
              </a:rPr>
              <a:t>□ Was manufactured in a previous Academic Year with modifications made in the 2025 Academic Year</a:t>
            </a:r>
          </a:p>
          <a:p>
            <a:pPr>
              <a:defRPr/>
            </a:pPr>
            <a:endParaRPr lang="en-US" altLang="en-US" sz="1100" b="1" dirty="0"/>
          </a:p>
          <a:p>
            <a:pPr>
              <a:defRPr/>
            </a:pPr>
            <a:r>
              <a:rPr lang="en-US" altLang="en-US" sz="1600" b="1" dirty="0"/>
              <a:t>Elaborate on previous manufacturing history (if applicable)</a:t>
            </a:r>
            <a:br>
              <a:rPr lang="en-US" altLang="en-US" sz="1600" b="1" dirty="0"/>
            </a:br>
            <a:r>
              <a:rPr lang="en-US" altLang="en-US" sz="1200" b="1" dirty="0"/>
              <a:t>All previous Roll Cage approval packages must be attached to the end of this submission</a:t>
            </a:r>
            <a:endParaRPr lang="en-US" altLang="en-US" sz="1600" b="1" dirty="0"/>
          </a:p>
        </p:txBody>
      </p:sp>
      <p:sp>
        <p:nvSpPr>
          <p:cNvPr id="3" name="Rectangle 2">
            <a:extLst>
              <a:ext uri="{FF2B5EF4-FFF2-40B4-BE49-F238E27FC236}">
                <a16:creationId xmlns:a16="http://schemas.microsoft.com/office/drawing/2014/main" id="{212E543E-B037-EE9B-2EC1-4F20EC498017}"/>
              </a:ext>
            </a:extLst>
          </p:cNvPr>
          <p:cNvSpPr>
            <a:spLocks noChangeArrowheads="1"/>
          </p:cNvSpPr>
          <p:nvPr userDrawn="1"/>
        </p:nvSpPr>
        <p:spPr bwMode="auto">
          <a:xfrm>
            <a:off x="419100" y="808038"/>
            <a:ext cx="6019800" cy="646112"/>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defRPr/>
            </a:pPr>
            <a:r>
              <a:rPr lang="en-US" altLang="en-US" b="1" dirty="0">
                <a:latin typeface="Times New Roman" panose="02020603050405020304" pitchFamily="18" charset="0"/>
              </a:rPr>
              <a:t>BAJA SAE ROLL CAGE TRACEBILITY SHEET</a:t>
            </a:r>
            <a:br>
              <a:rPr lang="en-US" altLang="en-US" b="1" dirty="0">
                <a:latin typeface="Arial" panose="020B0604020202020204" pitchFamily="34" charset="0"/>
              </a:rPr>
            </a:br>
            <a:r>
              <a:rPr lang="en-US" altLang="en-US" b="1" dirty="0">
                <a:latin typeface="Times New Roman" panose="02020603050405020304" pitchFamily="18" charset="0"/>
              </a:rPr>
              <a:t>2025 BAJA SAE COMPETITIONS</a:t>
            </a:r>
            <a:endParaRPr lang="en-US" altLang="en-US" dirty="0"/>
          </a:p>
        </p:txBody>
      </p:sp>
      <p:sp>
        <p:nvSpPr>
          <p:cNvPr id="4" name="Text Box 35">
            <a:extLst>
              <a:ext uri="{FF2B5EF4-FFF2-40B4-BE49-F238E27FC236}">
                <a16:creationId xmlns:a16="http://schemas.microsoft.com/office/drawing/2014/main" id="{B310E5F1-CE40-489C-FA49-2CE2551AB114}"/>
              </a:ext>
            </a:extLst>
          </p:cNvPr>
          <p:cNvSpPr txBox="1">
            <a:spLocks noChangeArrowheads="1"/>
          </p:cNvSpPr>
          <p:nvPr userDrawn="1"/>
        </p:nvSpPr>
        <p:spPr bwMode="auto">
          <a:xfrm>
            <a:off x="395288" y="7848600"/>
            <a:ext cx="6067425" cy="706438"/>
          </a:xfrm>
          <a:prstGeom prst="rect">
            <a:avLst/>
          </a:prstGeom>
          <a:solidFill>
            <a:srgbClr val="FFFFFF"/>
          </a:solidFill>
          <a:ln w="9525">
            <a:solidFill>
              <a:srgbClr val="000000"/>
            </a:solidFill>
            <a:miter lim="800000"/>
            <a:headEnd/>
            <a:tailEnd/>
          </a:ln>
        </p:spPr>
        <p:txBody>
          <a:bodyPr anchor="b"/>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defRPr/>
            </a:pPr>
            <a:r>
              <a:rPr lang="en-US" altLang="en-US" dirty="0">
                <a:cs typeface="Times New Roman" panose="02020603050405020304" pitchFamily="18" charset="0"/>
              </a:rPr>
              <a:t>CAPTAIN: </a:t>
            </a:r>
            <a:r>
              <a:rPr lang="en-US" altLang="en-US" i="1" u="sng" dirty="0">
                <a:cs typeface="Times New Roman" panose="02020603050405020304" pitchFamily="18" charset="0"/>
              </a:rPr>
              <a:t>                             </a:t>
            </a:r>
            <a:r>
              <a:rPr lang="en-US" altLang="en-US" i="1" dirty="0">
                <a:cs typeface="Times New Roman" panose="02020603050405020304" pitchFamily="18" charset="0"/>
              </a:rPr>
              <a:t>    </a:t>
            </a:r>
            <a:r>
              <a:rPr lang="en-US" altLang="en-US" dirty="0">
                <a:cs typeface="Times New Roman" panose="02020603050405020304" pitchFamily="18" charset="0"/>
              </a:rPr>
              <a:t>ADVISOR:</a:t>
            </a:r>
            <a:r>
              <a:rPr lang="en-US" altLang="en-US" i="1" u="sng" dirty="0">
                <a:cs typeface="Times New Roman" panose="02020603050405020304" pitchFamily="18" charset="0"/>
              </a:rPr>
              <a:t>                        </a:t>
            </a:r>
            <a:r>
              <a:rPr lang="en-US" altLang="en-US" sz="1000" dirty="0">
                <a:cs typeface="Times New Roman" panose="02020603050405020304" pitchFamily="18" charset="0"/>
              </a:rPr>
              <a:t>	                               (INITIALS)	</a:t>
            </a:r>
            <a:endParaRPr lang="en-US" altLang="en-US" dirty="0"/>
          </a:p>
        </p:txBody>
      </p:sp>
    </p:spTree>
    <p:extLst>
      <p:ext uri="{BB962C8B-B14F-4D97-AF65-F5344CB8AC3E}">
        <p14:creationId xmlns:p14="http://schemas.microsoft.com/office/powerpoint/2010/main" val="1406078822"/>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1ABAA97-32E4-4C26-1597-ECE3237CB566}"/>
              </a:ext>
            </a:extLst>
          </p:cNvPr>
          <p:cNvSpPr>
            <a:spLocks noChangeArrowheads="1"/>
          </p:cNvSpPr>
          <p:nvPr userDrawn="1"/>
        </p:nvSpPr>
        <p:spPr bwMode="auto">
          <a:xfrm>
            <a:off x="152400" y="152400"/>
            <a:ext cx="6553200" cy="40005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eaLnBrk="1" hangingPunct="1">
              <a:defRPr/>
            </a:pPr>
            <a:r>
              <a:rPr lang="en-US" altLang="en-US" sz="2000" b="1" dirty="0">
                <a:solidFill>
                  <a:schemeClr val="tx2"/>
                </a:solidFill>
                <a:cs typeface="Arial" charset="0"/>
              </a:rPr>
              <a:t>	2025 Roll Cage Documentation Package</a:t>
            </a:r>
            <a:endParaRPr lang="en-US" altLang="en-US" sz="2000" dirty="0">
              <a:solidFill>
                <a:schemeClr val="tx2"/>
              </a:solidFill>
              <a:cs typeface="Arial" charset="0"/>
            </a:endParaRPr>
          </a:p>
        </p:txBody>
      </p:sp>
      <p:cxnSp>
        <p:nvCxnSpPr>
          <p:cNvPr id="8" name="Straight Connector 7">
            <a:extLst>
              <a:ext uri="{FF2B5EF4-FFF2-40B4-BE49-F238E27FC236}">
                <a16:creationId xmlns:a16="http://schemas.microsoft.com/office/drawing/2014/main" id="{5A2D296B-42BA-8B1F-26AA-8395CF853124}"/>
              </a:ext>
            </a:extLst>
          </p:cNvPr>
          <p:cNvCxnSpPr/>
          <p:nvPr userDrawn="1"/>
        </p:nvCxnSpPr>
        <p:spPr>
          <a:xfrm>
            <a:off x="152400" y="614363"/>
            <a:ext cx="65532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C8329417-D938-1A75-5436-85B7ACCD8CC1}"/>
              </a:ext>
            </a:extLst>
          </p:cNvPr>
          <p:cNvSpPr>
            <a:spLocks noChangeArrowheads="1"/>
          </p:cNvSpPr>
          <p:nvPr userDrawn="1"/>
        </p:nvSpPr>
        <p:spPr bwMode="auto">
          <a:xfrm>
            <a:off x="2743200" y="0"/>
            <a:ext cx="4114800" cy="276225"/>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eaLnBrk="1" hangingPunct="1">
              <a:defRPr/>
            </a:pPr>
            <a:r>
              <a:rPr lang="en-US" altLang="en-US" sz="1200" dirty="0">
                <a:solidFill>
                  <a:srgbClr val="7F7F7F"/>
                </a:solidFill>
                <a:cs typeface="Arial" charset="0"/>
              </a:rPr>
              <a:t>Template v2025.0</a:t>
            </a:r>
          </a:p>
        </p:txBody>
      </p:sp>
      <p:pic>
        <p:nvPicPr>
          <p:cNvPr id="1029" name="Picture 5" descr="http://www.bajasae.net/cdsweb/SharedComponents/bajasae.net/img/baja_r_wht_spot.png">
            <a:extLst>
              <a:ext uri="{FF2B5EF4-FFF2-40B4-BE49-F238E27FC236}">
                <a16:creationId xmlns:a16="http://schemas.microsoft.com/office/drawing/2014/main" id="{EC051D57-3D7E-14EF-6A23-32291AF5C1F2}"/>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52400" y="152400"/>
            <a:ext cx="2252663" cy="365125"/>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3" name="Rectangle 12">
            <a:extLst>
              <a:ext uri="{FF2B5EF4-FFF2-40B4-BE49-F238E27FC236}">
                <a16:creationId xmlns:a16="http://schemas.microsoft.com/office/drawing/2014/main" id="{3BA5ED6E-3B38-FB65-0B90-954E1612BFDB}"/>
              </a:ext>
            </a:extLst>
          </p:cNvPr>
          <p:cNvSpPr/>
          <p:nvPr userDrawn="1"/>
        </p:nvSpPr>
        <p:spPr>
          <a:xfrm>
            <a:off x="152400" y="762000"/>
            <a:ext cx="6553200" cy="822960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 name="Rectangle 2">
            <a:extLst>
              <a:ext uri="{FF2B5EF4-FFF2-40B4-BE49-F238E27FC236}">
                <a16:creationId xmlns:a16="http://schemas.microsoft.com/office/drawing/2014/main" id="{ECC22337-CE7D-76A7-4A12-7E5B28921641}"/>
              </a:ext>
            </a:extLst>
          </p:cNvPr>
          <p:cNvSpPr>
            <a:spLocks noChangeArrowheads="1"/>
          </p:cNvSpPr>
          <p:nvPr userDrawn="1"/>
        </p:nvSpPr>
        <p:spPr bwMode="auto">
          <a:xfrm>
            <a:off x="5791200" y="8577263"/>
            <a:ext cx="914400" cy="338137"/>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defRPr/>
            </a:pPr>
            <a:r>
              <a:rPr lang="en-US" altLang="en-US" sz="1600" dirty="0">
                <a:cs typeface="Arial" charset="0"/>
              </a:rPr>
              <a:t>Page </a:t>
            </a:r>
            <a:fld id="{CBEB9154-7BC9-45EB-8249-E7C68A654BD1}" type="slidenum">
              <a:rPr lang="en-US" altLang="en-US" sz="1600" smtClean="0">
                <a:cs typeface="Arial" charset="0"/>
              </a:rPr>
              <a:pPr eaLnBrk="1" hangingPunct="1">
                <a:defRPr/>
              </a:pPr>
              <a:t>‹#›</a:t>
            </a:fld>
            <a:endParaRPr lang="en-US" altLang="en-US" sz="1600" dirty="0">
              <a:solidFill>
                <a:srgbClr val="7F7F7F"/>
              </a:solidFill>
              <a:cs typeface="Arial" charset="0"/>
            </a:endParaRPr>
          </a:p>
        </p:txBody>
      </p:sp>
    </p:spTree>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0" r:id="rId6"/>
    <p:sldLayoutId id="2147483966" r:id="rId7"/>
    <p:sldLayoutId id="2147483967" r:id="rId8"/>
    <p:sldLayoutId id="2147483968" r:id="rId9"/>
    <p:sldLayoutId id="2147483969" r:id="rId10"/>
    <p:sldLayoutId id="2147483970" r:id="rId11"/>
    <p:sldLayoutId id="2147483971" r:id="rId12"/>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BF666F77-CA78-1E1F-ECC0-AEAB168B33A9}"/>
              </a:ext>
            </a:extLst>
          </p:cNvPr>
          <p:cNvSpPr txBox="1">
            <a:spLocks noChangeArrowheads="1"/>
          </p:cNvSpPr>
          <p:nvPr/>
        </p:nvSpPr>
        <p:spPr bwMode="auto">
          <a:xfrm>
            <a:off x="1447800" y="1368425"/>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Withywindle University</a:t>
            </a:r>
          </a:p>
        </p:txBody>
      </p:sp>
      <p:sp>
        <p:nvSpPr>
          <p:cNvPr id="15363" name="TextBox 6">
            <a:extLst>
              <a:ext uri="{FF2B5EF4-FFF2-40B4-BE49-F238E27FC236}">
                <a16:creationId xmlns:a16="http://schemas.microsoft.com/office/drawing/2014/main" id="{D0CE51FB-0732-22DF-AC57-C32E26E648E8}"/>
              </a:ext>
            </a:extLst>
          </p:cNvPr>
          <p:cNvSpPr txBox="1">
            <a:spLocks noChangeArrowheads="1"/>
          </p:cNvSpPr>
          <p:nvPr/>
        </p:nvSpPr>
        <p:spPr bwMode="auto">
          <a:xfrm>
            <a:off x="4184650" y="2220913"/>
            <a:ext cx="495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321</a:t>
            </a:r>
          </a:p>
        </p:txBody>
      </p:sp>
      <p:sp>
        <p:nvSpPr>
          <p:cNvPr id="15364" name="TextBox 7">
            <a:extLst>
              <a:ext uri="{FF2B5EF4-FFF2-40B4-BE49-F238E27FC236}">
                <a16:creationId xmlns:a16="http://schemas.microsoft.com/office/drawing/2014/main" id="{523D1E11-CE68-C56E-50D3-370D81CAA8FB}"/>
              </a:ext>
            </a:extLst>
          </p:cNvPr>
          <p:cNvSpPr txBox="1">
            <a:spLocks noChangeArrowheads="1"/>
          </p:cNvSpPr>
          <p:nvPr/>
        </p:nvSpPr>
        <p:spPr bwMode="auto">
          <a:xfrm>
            <a:off x="4679950" y="1355725"/>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Hobbits On Wheels</a:t>
            </a:r>
          </a:p>
        </p:txBody>
      </p:sp>
      <p:sp>
        <p:nvSpPr>
          <p:cNvPr id="15365" name="TextBox 16">
            <a:extLst>
              <a:ext uri="{FF2B5EF4-FFF2-40B4-BE49-F238E27FC236}">
                <a16:creationId xmlns:a16="http://schemas.microsoft.com/office/drawing/2014/main" id="{27FD87AD-FA56-206C-20C6-82697DA46170}"/>
              </a:ext>
            </a:extLst>
          </p:cNvPr>
          <p:cNvSpPr txBox="1">
            <a:spLocks noChangeArrowheads="1"/>
          </p:cNvSpPr>
          <p:nvPr/>
        </p:nvSpPr>
        <p:spPr bwMode="auto">
          <a:xfrm>
            <a:off x="427038" y="6629400"/>
            <a:ext cx="5973762"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sz="1400">
                <a:solidFill>
                  <a:srgbClr val="FF0000"/>
                </a:solidFill>
              </a:rPr>
              <a:t>Roll Cage initially manufactured for 2019 season.  Roll Cage aft of RRH replaced for 2022 season using material purchased in 2021.  No changes have been made since that time.</a:t>
            </a:r>
          </a:p>
        </p:txBody>
      </p:sp>
      <p:sp>
        <p:nvSpPr>
          <p:cNvPr id="15366" name="TextBox 22">
            <a:extLst>
              <a:ext uri="{FF2B5EF4-FFF2-40B4-BE49-F238E27FC236}">
                <a16:creationId xmlns:a16="http://schemas.microsoft.com/office/drawing/2014/main" id="{B55BF24C-0C56-2AB8-7ED4-9CBC74F766D5}"/>
              </a:ext>
            </a:extLst>
          </p:cNvPr>
          <p:cNvSpPr txBox="1">
            <a:spLocks noChangeArrowheads="1"/>
          </p:cNvSpPr>
          <p:nvPr/>
        </p:nvSpPr>
        <p:spPr bwMode="auto">
          <a:xfrm>
            <a:off x="1355725" y="8034338"/>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Bring Signed Copy</a:t>
            </a:r>
          </a:p>
        </p:txBody>
      </p:sp>
      <p:sp>
        <p:nvSpPr>
          <p:cNvPr id="15367" name="TextBox 23">
            <a:extLst>
              <a:ext uri="{FF2B5EF4-FFF2-40B4-BE49-F238E27FC236}">
                <a16:creationId xmlns:a16="http://schemas.microsoft.com/office/drawing/2014/main" id="{54B9FBBB-C159-BD3F-C050-7C36794D04FC}"/>
              </a:ext>
            </a:extLst>
          </p:cNvPr>
          <p:cNvSpPr txBox="1">
            <a:spLocks noChangeArrowheads="1"/>
          </p:cNvSpPr>
          <p:nvPr/>
        </p:nvSpPr>
        <p:spPr bwMode="auto">
          <a:xfrm>
            <a:off x="3886200" y="8059738"/>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Bring Signed Copy</a:t>
            </a:r>
          </a:p>
        </p:txBody>
      </p:sp>
      <p:sp>
        <p:nvSpPr>
          <p:cNvPr id="2" name="Multiplication Sign 1">
            <a:extLst>
              <a:ext uri="{FF2B5EF4-FFF2-40B4-BE49-F238E27FC236}">
                <a16:creationId xmlns:a16="http://schemas.microsoft.com/office/drawing/2014/main" id="{BFD44722-907B-00D5-A7CF-764CB4E07DFF}"/>
              </a:ext>
            </a:extLst>
          </p:cNvPr>
          <p:cNvSpPr/>
          <p:nvPr/>
        </p:nvSpPr>
        <p:spPr>
          <a:xfrm>
            <a:off x="862013" y="2347913"/>
            <a:ext cx="152400" cy="166687"/>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3" name="Multiplication Sign 2">
            <a:extLst>
              <a:ext uri="{FF2B5EF4-FFF2-40B4-BE49-F238E27FC236}">
                <a16:creationId xmlns:a16="http://schemas.microsoft.com/office/drawing/2014/main" id="{AFA25F38-C633-1AD6-AE96-8511714B5F91}"/>
              </a:ext>
            </a:extLst>
          </p:cNvPr>
          <p:cNvSpPr/>
          <p:nvPr/>
        </p:nvSpPr>
        <p:spPr>
          <a:xfrm>
            <a:off x="533400" y="5641975"/>
            <a:ext cx="152400" cy="166688"/>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1">
            <a:extLst>
              <a:ext uri="{FF2B5EF4-FFF2-40B4-BE49-F238E27FC236}">
                <a16:creationId xmlns:a16="http://schemas.microsoft.com/office/drawing/2014/main" id="{C80ADE5A-0DAC-DBA2-8EB4-792D0C595FFF}"/>
              </a:ext>
            </a:extLst>
          </p:cNvPr>
          <p:cNvSpPr txBox="1">
            <a:spLocks noChangeArrowheads="1"/>
          </p:cNvSpPr>
          <p:nvPr/>
        </p:nvSpPr>
        <p:spPr bwMode="auto">
          <a:xfrm>
            <a:off x="1435100" y="1420813"/>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Withywindle University</a:t>
            </a:r>
          </a:p>
        </p:txBody>
      </p:sp>
      <p:sp>
        <p:nvSpPr>
          <p:cNvPr id="16387" name="TextBox 7">
            <a:extLst>
              <a:ext uri="{FF2B5EF4-FFF2-40B4-BE49-F238E27FC236}">
                <a16:creationId xmlns:a16="http://schemas.microsoft.com/office/drawing/2014/main" id="{A44C438B-25D5-AC0C-98B3-AD6DDD799BB6}"/>
              </a:ext>
            </a:extLst>
          </p:cNvPr>
          <p:cNvSpPr txBox="1">
            <a:spLocks noChangeArrowheads="1"/>
          </p:cNvSpPr>
          <p:nvPr/>
        </p:nvSpPr>
        <p:spPr bwMode="auto">
          <a:xfrm>
            <a:off x="4556125" y="1420813"/>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Hobbits On Wheels</a:t>
            </a:r>
          </a:p>
        </p:txBody>
      </p:sp>
      <p:sp>
        <p:nvSpPr>
          <p:cNvPr id="16388" name="TextBox 9">
            <a:extLst>
              <a:ext uri="{FF2B5EF4-FFF2-40B4-BE49-F238E27FC236}">
                <a16:creationId xmlns:a16="http://schemas.microsoft.com/office/drawing/2014/main" id="{CEE62BA8-C80D-F6CD-4A20-97007B34216F}"/>
              </a:ext>
            </a:extLst>
          </p:cNvPr>
          <p:cNvSpPr txBox="1">
            <a:spLocks noChangeArrowheads="1"/>
          </p:cNvSpPr>
          <p:nvPr/>
        </p:nvSpPr>
        <p:spPr bwMode="auto">
          <a:xfrm>
            <a:off x="812800" y="2362200"/>
            <a:ext cx="9271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1018</a:t>
            </a:r>
          </a:p>
        </p:txBody>
      </p:sp>
      <p:sp>
        <p:nvSpPr>
          <p:cNvPr id="16389" name="TextBox 12">
            <a:extLst>
              <a:ext uri="{FF2B5EF4-FFF2-40B4-BE49-F238E27FC236}">
                <a16:creationId xmlns:a16="http://schemas.microsoft.com/office/drawing/2014/main" id="{297814D9-8913-212F-E674-1D2D1D45EC0E}"/>
              </a:ext>
            </a:extLst>
          </p:cNvPr>
          <p:cNvSpPr txBox="1">
            <a:spLocks noChangeArrowheads="1"/>
          </p:cNvSpPr>
          <p:nvPr/>
        </p:nvSpPr>
        <p:spPr bwMode="auto">
          <a:xfrm>
            <a:off x="438150" y="4406900"/>
            <a:ext cx="14859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Tom Bombadil</a:t>
            </a:r>
          </a:p>
        </p:txBody>
      </p:sp>
      <p:sp>
        <p:nvSpPr>
          <p:cNvPr id="16390" name="TextBox 13">
            <a:extLst>
              <a:ext uri="{FF2B5EF4-FFF2-40B4-BE49-F238E27FC236}">
                <a16:creationId xmlns:a16="http://schemas.microsoft.com/office/drawing/2014/main" id="{1FD32DA6-4624-4874-B583-EC675287C44B}"/>
              </a:ext>
            </a:extLst>
          </p:cNvPr>
          <p:cNvSpPr txBox="1">
            <a:spLocks noChangeArrowheads="1"/>
          </p:cNvSpPr>
          <p:nvPr/>
        </p:nvSpPr>
        <p:spPr bwMode="auto">
          <a:xfrm>
            <a:off x="3454400" y="4406900"/>
            <a:ext cx="1422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ER705-2</a:t>
            </a:r>
          </a:p>
        </p:txBody>
      </p:sp>
      <p:sp>
        <p:nvSpPr>
          <p:cNvPr id="16391" name="TextBox 14">
            <a:extLst>
              <a:ext uri="{FF2B5EF4-FFF2-40B4-BE49-F238E27FC236}">
                <a16:creationId xmlns:a16="http://schemas.microsoft.com/office/drawing/2014/main" id="{E756491A-97F0-E1A4-83C0-41FA01607D93}"/>
              </a:ext>
            </a:extLst>
          </p:cNvPr>
          <p:cNvSpPr txBox="1">
            <a:spLocks noChangeArrowheads="1"/>
          </p:cNvSpPr>
          <p:nvPr/>
        </p:nvSpPr>
        <p:spPr bwMode="auto">
          <a:xfrm>
            <a:off x="1939925" y="4416425"/>
            <a:ext cx="14287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GTAW</a:t>
            </a:r>
          </a:p>
        </p:txBody>
      </p:sp>
      <p:sp>
        <p:nvSpPr>
          <p:cNvPr id="16392" name="TextBox 15">
            <a:extLst>
              <a:ext uri="{FF2B5EF4-FFF2-40B4-BE49-F238E27FC236}">
                <a16:creationId xmlns:a16="http://schemas.microsoft.com/office/drawing/2014/main" id="{D004105C-B43D-96EA-5D07-8AC46A5D271C}"/>
              </a:ext>
            </a:extLst>
          </p:cNvPr>
          <p:cNvSpPr txBox="1">
            <a:spLocks noChangeArrowheads="1"/>
          </p:cNvSpPr>
          <p:nvPr/>
        </p:nvSpPr>
        <p:spPr bwMode="auto">
          <a:xfrm>
            <a:off x="4943475" y="4398963"/>
            <a:ext cx="14017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100% Argon</a:t>
            </a:r>
          </a:p>
        </p:txBody>
      </p:sp>
      <p:sp>
        <p:nvSpPr>
          <p:cNvPr id="16393" name="TextBox 16">
            <a:extLst>
              <a:ext uri="{FF2B5EF4-FFF2-40B4-BE49-F238E27FC236}">
                <a16:creationId xmlns:a16="http://schemas.microsoft.com/office/drawing/2014/main" id="{3633F156-B0E0-58DF-7618-B927463E9673}"/>
              </a:ext>
            </a:extLst>
          </p:cNvPr>
          <p:cNvSpPr txBox="1">
            <a:spLocks noChangeArrowheads="1"/>
          </p:cNvSpPr>
          <p:nvPr/>
        </p:nvSpPr>
        <p:spPr bwMode="auto">
          <a:xfrm>
            <a:off x="2927350" y="5707063"/>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January xx, 20XX</a:t>
            </a:r>
          </a:p>
        </p:txBody>
      </p:sp>
      <p:sp>
        <p:nvSpPr>
          <p:cNvPr id="16394" name="TextBox 18">
            <a:extLst>
              <a:ext uri="{FF2B5EF4-FFF2-40B4-BE49-F238E27FC236}">
                <a16:creationId xmlns:a16="http://schemas.microsoft.com/office/drawing/2014/main" id="{F6603966-407C-C486-5FB5-F19DEE425E2D}"/>
              </a:ext>
            </a:extLst>
          </p:cNvPr>
          <p:cNvSpPr txBox="1">
            <a:spLocks noChangeArrowheads="1"/>
          </p:cNvSpPr>
          <p:nvPr/>
        </p:nvSpPr>
        <p:spPr bwMode="auto">
          <a:xfrm>
            <a:off x="1727200" y="2362200"/>
            <a:ext cx="9271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4.563in</a:t>
            </a:r>
          </a:p>
        </p:txBody>
      </p:sp>
      <p:sp>
        <p:nvSpPr>
          <p:cNvPr id="16395" name="TextBox 19">
            <a:extLst>
              <a:ext uri="{FF2B5EF4-FFF2-40B4-BE49-F238E27FC236}">
                <a16:creationId xmlns:a16="http://schemas.microsoft.com/office/drawing/2014/main" id="{3E39AAA2-1AE4-0ECE-6C39-3A37E2345BC3}"/>
              </a:ext>
            </a:extLst>
          </p:cNvPr>
          <p:cNvSpPr txBox="1">
            <a:spLocks noChangeArrowheads="1"/>
          </p:cNvSpPr>
          <p:nvPr/>
        </p:nvSpPr>
        <p:spPr bwMode="auto">
          <a:xfrm>
            <a:off x="2320925" y="2217738"/>
            <a:ext cx="9144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2.28in (solid)</a:t>
            </a:r>
          </a:p>
        </p:txBody>
      </p:sp>
      <p:sp>
        <p:nvSpPr>
          <p:cNvPr id="16396" name="TextBox 20">
            <a:extLst>
              <a:ext uri="{FF2B5EF4-FFF2-40B4-BE49-F238E27FC236}">
                <a16:creationId xmlns:a16="http://schemas.microsoft.com/office/drawing/2014/main" id="{66491A22-1098-A3BA-8909-A5E781438ACA}"/>
              </a:ext>
            </a:extLst>
          </p:cNvPr>
          <p:cNvSpPr txBox="1">
            <a:spLocks noChangeArrowheads="1"/>
          </p:cNvSpPr>
          <p:nvPr/>
        </p:nvSpPr>
        <p:spPr bwMode="auto">
          <a:xfrm>
            <a:off x="4330700" y="6929438"/>
            <a:ext cx="1765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Bring Signed Copy</a:t>
            </a:r>
          </a:p>
        </p:txBody>
      </p:sp>
      <p:sp>
        <p:nvSpPr>
          <p:cNvPr id="16397" name="TextBox 21">
            <a:extLst>
              <a:ext uri="{FF2B5EF4-FFF2-40B4-BE49-F238E27FC236}">
                <a16:creationId xmlns:a16="http://schemas.microsoft.com/office/drawing/2014/main" id="{D03E0916-A076-B928-DEE8-DACD80ACF5FE}"/>
              </a:ext>
            </a:extLst>
          </p:cNvPr>
          <p:cNvSpPr txBox="1">
            <a:spLocks noChangeArrowheads="1"/>
          </p:cNvSpPr>
          <p:nvPr/>
        </p:nvSpPr>
        <p:spPr bwMode="auto">
          <a:xfrm>
            <a:off x="4432300" y="7581900"/>
            <a:ext cx="15875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Bring Signed Copy</a:t>
            </a:r>
          </a:p>
        </p:txBody>
      </p:sp>
      <p:sp>
        <p:nvSpPr>
          <p:cNvPr id="16398" name="TextBox 22">
            <a:extLst>
              <a:ext uri="{FF2B5EF4-FFF2-40B4-BE49-F238E27FC236}">
                <a16:creationId xmlns:a16="http://schemas.microsoft.com/office/drawing/2014/main" id="{922418C0-DBAA-D5A8-09E4-17705A04E10D}"/>
              </a:ext>
            </a:extLst>
          </p:cNvPr>
          <p:cNvSpPr txBox="1">
            <a:spLocks noChangeArrowheads="1"/>
          </p:cNvSpPr>
          <p:nvPr/>
        </p:nvSpPr>
        <p:spPr bwMode="auto">
          <a:xfrm>
            <a:off x="2095500" y="6942138"/>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Bring Signed Copy</a:t>
            </a:r>
          </a:p>
        </p:txBody>
      </p:sp>
      <p:sp>
        <p:nvSpPr>
          <p:cNvPr id="16399" name="TextBox 23">
            <a:extLst>
              <a:ext uri="{FF2B5EF4-FFF2-40B4-BE49-F238E27FC236}">
                <a16:creationId xmlns:a16="http://schemas.microsoft.com/office/drawing/2014/main" id="{4F500AC2-2648-F045-EA53-3E8DE84EFBBF}"/>
              </a:ext>
            </a:extLst>
          </p:cNvPr>
          <p:cNvSpPr txBox="1">
            <a:spLocks noChangeArrowheads="1"/>
          </p:cNvSpPr>
          <p:nvPr/>
        </p:nvSpPr>
        <p:spPr bwMode="auto">
          <a:xfrm>
            <a:off x="2209800" y="7616825"/>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Bring Signed Copy</a:t>
            </a:r>
          </a:p>
        </p:txBody>
      </p:sp>
      <p:sp>
        <p:nvSpPr>
          <p:cNvPr id="16400" name="TextBox 9">
            <a:extLst>
              <a:ext uri="{FF2B5EF4-FFF2-40B4-BE49-F238E27FC236}">
                <a16:creationId xmlns:a16="http://schemas.microsoft.com/office/drawing/2014/main" id="{1D0BE2CE-A802-AB06-BE27-6E80957632AF}"/>
              </a:ext>
            </a:extLst>
          </p:cNvPr>
          <p:cNvSpPr txBox="1">
            <a:spLocks noChangeArrowheads="1"/>
          </p:cNvSpPr>
          <p:nvPr/>
        </p:nvSpPr>
        <p:spPr bwMode="auto">
          <a:xfrm>
            <a:off x="4556125" y="2400300"/>
            <a:ext cx="9588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1/24/22</a:t>
            </a:r>
          </a:p>
        </p:txBody>
      </p:sp>
      <p:sp>
        <p:nvSpPr>
          <p:cNvPr id="16401" name="TextBox 9">
            <a:extLst>
              <a:ext uri="{FF2B5EF4-FFF2-40B4-BE49-F238E27FC236}">
                <a16:creationId xmlns:a16="http://schemas.microsoft.com/office/drawing/2014/main" id="{2B6B6E5A-8703-1F6C-1B36-5877DAB296AF}"/>
              </a:ext>
            </a:extLst>
          </p:cNvPr>
          <p:cNvSpPr txBox="1">
            <a:spLocks noChangeArrowheads="1"/>
          </p:cNvSpPr>
          <p:nvPr/>
        </p:nvSpPr>
        <p:spPr bwMode="auto">
          <a:xfrm>
            <a:off x="3071813" y="2384425"/>
            <a:ext cx="1576387"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200">
                <a:solidFill>
                  <a:srgbClr val="FF0000"/>
                </a:solidFill>
              </a:rPr>
              <a:t>365 MPa</a:t>
            </a:r>
          </a:p>
        </p:txBody>
      </p:sp>
      <p:sp>
        <p:nvSpPr>
          <p:cNvPr id="16402" name="TextBox 9">
            <a:extLst>
              <a:ext uri="{FF2B5EF4-FFF2-40B4-BE49-F238E27FC236}">
                <a16:creationId xmlns:a16="http://schemas.microsoft.com/office/drawing/2014/main" id="{03AA8484-E390-5D13-D46A-82304ABD27C9}"/>
              </a:ext>
            </a:extLst>
          </p:cNvPr>
          <p:cNvSpPr txBox="1">
            <a:spLocks noChangeArrowheads="1"/>
          </p:cNvSpPr>
          <p:nvPr/>
        </p:nvSpPr>
        <p:spPr bwMode="auto">
          <a:xfrm>
            <a:off x="5486400" y="2325688"/>
            <a:ext cx="685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60 ft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1">
            <a:extLst>
              <a:ext uri="{FF2B5EF4-FFF2-40B4-BE49-F238E27FC236}">
                <a16:creationId xmlns:a16="http://schemas.microsoft.com/office/drawing/2014/main" id="{8CFC6086-88B2-CFBF-AF51-3D3CB1A9FA70}"/>
              </a:ext>
            </a:extLst>
          </p:cNvPr>
          <p:cNvSpPr txBox="1">
            <a:spLocks noChangeArrowheads="1"/>
          </p:cNvSpPr>
          <p:nvPr/>
        </p:nvSpPr>
        <p:spPr bwMode="auto">
          <a:xfrm>
            <a:off x="1373188" y="1525588"/>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Withywindle University</a:t>
            </a:r>
          </a:p>
        </p:txBody>
      </p:sp>
      <p:sp>
        <p:nvSpPr>
          <p:cNvPr id="17411" name="TextBox 6">
            <a:extLst>
              <a:ext uri="{FF2B5EF4-FFF2-40B4-BE49-F238E27FC236}">
                <a16:creationId xmlns:a16="http://schemas.microsoft.com/office/drawing/2014/main" id="{3B78B2D6-CEFD-7740-ABCB-3F5D4458E994}"/>
              </a:ext>
            </a:extLst>
          </p:cNvPr>
          <p:cNvSpPr txBox="1">
            <a:spLocks noChangeArrowheads="1"/>
          </p:cNvSpPr>
          <p:nvPr/>
        </p:nvSpPr>
        <p:spPr bwMode="auto">
          <a:xfrm>
            <a:off x="4838700" y="1525588"/>
            <a:ext cx="9525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Winners</a:t>
            </a:r>
          </a:p>
        </p:txBody>
      </p:sp>
      <p:sp>
        <p:nvSpPr>
          <p:cNvPr id="17412" name="TextBox 20">
            <a:extLst>
              <a:ext uri="{FF2B5EF4-FFF2-40B4-BE49-F238E27FC236}">
                <a16:creationId xmlns:a16="http://schemas.microsoft.com/office/drawing/2014/main" id="{1C1DECF7-9AB0-FC24-E07A-63D8B9278781}"/>
              </a:ext>
            </a:extLst>
          </p:cNvPr>
          <p:cNvSpPr txBox="1">
            <a:spLocks noChangeArrowheads="1"/>
          </p:cNvSpPr>
          <p:nvPr/>
        </p:nvSpPr>
        <p:spPr bwMode="auto">
          <a:xfrm>
            <a:off x="4451350" y="7073900"/>
            <a:ext cx="1765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Bring Signed Copy</a:t>
            </a:r>
          </a:p>
        </p:txBody>
      </p:sp>
      <p:sp>
        <p:nvSpPr>
          <p:cNvPr id="17413" name="TextBox 21">
            <a:extLst>
              <a:ext uri="{FF2B5EF4-FFF2-40B4-BE49-F238E27FC236}">
                <a16:creationId xmlns:a16="http://schemas.microsoft.com/office/drawing/2014/main" id="{1D7C71B1-DEDC-AD27-6001-57CE49361E4B}"/>
              </a:ext>
            </a:extLst>
          </p:cNvPr>
          <p:cNvSpPr txBox="1">
            <a:spLocks noChangeArrowheads="1"/>
          </p:cNvSpPr>
          <p:nvPr/>
        </p:nvSpPr>
        <p:spPr bwMode="auto">
          <a:xfrm>
            <a:off x="4552950" y="7726363"/>
            <a:ext cx="15875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Bring Signed Copy</a:t>
            </a:r>
          </a:p>
        </p:txBody>
      </p:sp>
      <p:sp>
        <p:nvSpPr>
          <p:cNvPr id="17414" name="TextBox 22">
            <a:extLst>
              <a:ext uri="{FF2B5EF4-FFF2-40B4-BE49-F238E27FC236}">
                <a16:creationId xmlns:a16="http://schemas.microsoft.com/office/drawing/2014/main" id="{07FBA966-3C3B-F2CC-52DF-5B1784161668}"/>
              </a:ext>
            </a:extLst>
          </p:cNvPr>
          <p:cNvSpPr txBox="1">
            <a:spLocks noChangeArrowheads="1"/>
          </p:cNvSpPr>
          <p:nvPr/>
        </p:nvSpPr>
        <p:spPr bwMode="auto">
          <a:xfrm>
            <a:off x="2216150" y="7086600"/>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Bring Signed Copy</a:t>
            </a:r>
          </a:p>
        </p:txBody>
      </p:sp>
      <p:sp>
        <p:nvSpPr>
          <p:cNvPr id="17415" name="TextBox 23">
            <a:extLst>
              <a:ext uri="{FF2B5EF4-FFF2-40B4-BE49-F238E27FC236}">
                <a16:creationId xmlns:a16="http://schemas.microsoft.com/office/drawing/2014/main" id="{81298CCE-2A83-C8AA-B6F3-4EBA0D366A7E}"/>
              </a:ext>
            </a:extLst>
          </p:cNvPr>
          <p:cNvSpPr txBox="1">
            <a:spLocks noChangeArrowheads="1"/>
          </p:cNvSpPr>
          <p:nvPr/>
        </p:nvSpPr>
        <p:spPr bwMode="auto">
          <a:xfrm>
            <a:off x="2330450" y="7761288"/>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Bring Signed Copy</a:t>
            </a:r>
          </a:p>
        </p:txBody>
      </p:sp>
      <p:sp>
        <p:nvSpPr>
          <p:cNvPr id="2" name="Multiplication Sign 1">
            <a:extLst>
              <a:ext uri="{FF2B5EF4-FFF2-40B4-BE49-F238E27FC236}">
                <a16:creationId xmlns:a16="http://schemas.microsoft.com/office/drawing/2014/main" id="{902DB947-DD1D-2AB1-78BD-6C9914EB0D45}"/>
              </a:ext>
            </a:extLst>
          </p:cNvPr>
          <p:cNvSpPr/>
          <p:nvPr/>
        </p:nvSpPr>
        <p:spPr>
          <a:xfrm>
            <a:off x="1620838" y="3703638"/>
            <a:ext cx="152400" cy="166687"/>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3" name="Oval 2">
            <a:extLst>
              <a:ext uri="{FF2B5EF4-FFF2-40B4-BE49-F238E27FC236}">
                <a16:creationId xmlns:a16="http://schemas.microsoft.com/office/drawing/2014/main" id="{073E253B-6189-191B-A729-BA1DE816647F}"/>
              </a:ext>
            </a:extLst>
          </p:cNvPr>
          <p:cNvSpPr/>
          <p:nvPr/>
        </p:nvSpPr>
        <p:spPr>
          <a:xfrm>
            <a:off x="3733800" y="2971800"/>
            <a:ext cx="381000" cy="38100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 name="Multiplication Sign 3">
            <a:extLst>
              <a:ext uri="{FF2B5EF4-FFF2-40B4-BE49-F238E27FC236}">
                <a16:creationId xmlns:a16="http://schemas.microsoft.com/office/drawing/2014/main" id="{1AF28EF3-5879-8CE6-C2C6-8235B00B026E}"/>
              </a:ext>
            </a:extLst>
          </p:cNvPr>
          <p:cNvSpPr/>
          <p:nvPr/>
        </p:nvSpPr>
        <p:spPr>
          <a:xfrm>
            <a:off x="1584325" y="4922838"/>
            <a:ext cx="152400" cy="166687"/>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5" name="Oval 4">
            <a:extLst>
              <a:ext uri="{FF2B5EF4-FFF2-40B4-BE49-F238E27FC236}">
                <a16:creationId xmlns:a16="http://schemas.microsoft.com/office/drawing/2014/main" id="{ABCC823F-F471-8233-B842-91EC7C5BF052}"/>
              </a:ext>
            </a:extLst>
          </p:cNvPr>
          <p:cNvSpPr/>
          <p:nvPr/>
        </p:nvSpPr>
        <p:spPr>
          <a:xfrm>
            <a:off x="4140200" y="5181600"/>
            <a:ext cx="381000" cy="38100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6" name="Multiplication Sign 5">
            <a:extLst>
              <a:ext uri="{FF2B5EF4-FFF2-40B4-BE49-F238E27FC236}">
                <a16:creationId xmlns:a16="http://schemas.microsoft.com/office/drawing/2014/main" id="{0769C4F8-23AD-0AD1-5F66-FC2CEB95C019}"/>
              </a:ext>
            </a:extLst>
          </p:cNvPr>
          <p:cNvSpPr/>
          <p:nvPr/>
        </p:nvSpPr>
        <p:spPr>
          <a:xfrm>
            <a:off x="5194300" y="3703638"/>
            <a:ext cx="152400" cy="166687"/>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 name="Multiplication Sign 6">
            <a:extLst>
              <a:ext uri="{FF2B5EF4-FFF2-40B4-BE49-F238E27FC236}">
                <a16:creationId xmlns:a16="http://schemas.microsoft.com/office/drawing/2014/main" id="{A524261D-FF80-C735-C70B-A12886F45A07}"/>
              </a:ext>
            </a:extLst>
          </p:cNvPr>
          <p:cNvSpPr/>
          <p:nvPr/>
        </p:nvSpPr>
        <p:spPr>
          <a:xfrm>
            <a:off x="1101725" y="3703638"/>
            <a:ext cx="152400" cy="166687"/>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8" name="Multiplication Sign 7">
            <a:extLst>
              <a:ext uri="{FF2B5EF4-FFF2-40B4-BE49-F238E27FC236}">
                <a16:creationId xmlns:a16="http://schemas.microsoft.com/office/drawing/2014/main" id="{9D9D11E7-3CA7-49E6-5E0A-5BE9D19B08DF}"/>
              </a:ext>
            </a:extLst>
          </p:cNvPr>
          <p:cNvSpPr/>
          <p:nvPr/>
        </p:nvSpPr>
        <p:spPr>
          <a:xfrm>
            <a:off x="2625725" y="3703638"/>
            <a:ext cx="152400" cy="166687"/>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9" name="Multiplication Sign 8">
            <a:extLst>
              <a:ext uri="{FF2B5EF4-FFF2-40B4-BE49-F238E27FC236}">
                <a16:creationId xmlns:a16="http://schemas.microsoft.com/office/drawing/2014/main" id="{335177F8-D771-4EE6-9AC2-C577160AD994}"/>
              </a:ext>
            </a:extLst>
          </p:cNvPr>
          <p:cNvSpPr/>
          <p:nvPr/>
        </p:nvSpPr>
        <p:spPr>
          <a:xfrm>
            <a:off x="3117850" y="3703638"/>
            <a:ext cx="152400" cy="166687"/>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0" name="Multiplication Sign 9">
            <a:extLst>
              <a:ext uri="{FF2B5EF4-FFF2-40B4-BE49-F238E27FC236}">
                <a16:creationId xmlns:a16="http://schemas.microsoft.com/office/drawing/2014/main" id="{6ECC5050-8111-5CD0-42FE-DA089A126D66}"/>
              </a:ext>
            </a:extLst>
          </p:cNvPr>
          <p:cNvSpPr/>
          <p:nvPr/>
        </p:nvSpPr>
        <p:spPr>
          <a:xfrm>
            <a:off x="3603625" y="3703638"/>
            <a:ext cx="152400" cy="166687"/>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1" name="Multiplication Sign 10">
            <a:extLst>
              <a:ext uri="{FF2B5EF4-FFF2-40B4-BE49-F238E27FC236}">
                <a16:creationId xmlns:a16="http://schemas.microsoft.com/office/drawing/2014/main" id="{793656F0-0BDA-5FFE-1FAC-B674B2FE5A16}"/>
              </a:ext>
            </a:extLst>
          </p:cNvPr>
          <p:cNvSpPr/>
          <p:nvPr/>
        </p:nvSpPr>
        <p:spPr>
          <a:xfrm>
            <a:off x="4157663" y="3703638"/>
            <a:ext cx="152400" cy="166687"/>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2" name="Multiplication Sign 11">
            <a:extLst>
              <a:ext uri="{FF2B5EF4-FFF2-40B4-BE49-F238E27FC236}">
                <a16:creationId xmlns:a16="http://schemas.microsoft.com/office/drawing/2014/main" id="{7E2AE3CB-17DD-5B8E-74F3-404DC5EFE777}"/>
              </a:ext>
            </a:extLst>
          </p:cNvPr>
          <p:cNvSpPr/>
          <p:nvPr/>
        </p:nvSpPr>
        <p:spPr>
          <a:xfrm>
            <a:off x="4668838" y="3703638"/>
            <a:ext cx="152400" cy="166687"/>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22574</TotalTime>
  <Words>98</Words>
  <Application>Microsoft Office PowerPoint</Application>
  <PresentationFormat>On-screen Show (4:3)</PresentationFormat>
  <Paragraphs>29</Paragraphs>
  <Slides>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Calibri</vt:lpstr>
      <vt:lpstr>Arial</vt:lpstr>
      <vt:lpstr>Times New Roman</vt:lpstr>
      <vt:lpstr>Rage Italic</vt:lpstr>
      <vt:lpstr>Office Theme</vt:lpstr>
      <vt:lpstr>PowerPoint Presentation</vt:lpstr>
      <vt:lpstr>PowerPoint Presentation</vt:lpstr>
      <vt:lpstr>PowerPoint Presentation</vt:lpstr>
    </vt:vector>
  </TitlesOfParts>
  <Company>Swagelok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peschup</dc:creator>
  <cp:lastModifiedBy>Damon Andring</cp:lastModifiedBy>
  <cp:revision>99</cp:revision>
  <dcterms:created xsi:type="dcterms:W3CDTF">2017-11-21T13:59:32Z</dcterms:created>
  <dcterms:modified xsi:type="dcterms:W3CDTF">2025-01-02T13:02:59Z</dcterms:modified>
</cp:coreProperties>
</file>